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59" r:id="rId5"/>
    <p:sldId id="265" r:id="rId6"/>
    <p:sldId id="269" r:id="rId7"/>
    <p:sldId id="275" r:id="rId8"/>
    <p:sldId id="276" r:id="rId9"/>
    <p:sldId id="277" r:id="rId10"/>
    <p:sldId id="266" r:id="rId11"/>
    <p:sldId id="268" r:id="rId12"/>
    <p:sldId id="281" r:id="rId13"/>
    <p:sldId id="280"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72DCC-9DE9-4299-8B51-9911E804D5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5A83D2-9961-42EC-8FC6-AD086C37A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F353D-A9CA-4D3E-8C15-2EBF4D4E5111}"/>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5" name="Footer Placeholder 4">
            <a:extLst>
              <a:ext uri="{FF2B5EF4-FFF2-40B4-BE49-F238E27FC236}">
                <a16:creationId xmlns:a16="http://schemas.microsoft.com/office/drawing/2014/main" id="{7892D075-8CB0-44EC-83AB-A7F7D9E50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961E-B28A-4C0B-9DF3-715EA06A004E}"/>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1354459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7A09-4866-40F3-95CB-AF1F906E4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6C34F-0212-4482-904F-D48518386F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1EFB8-CBD1-43D4-9BDF-A3F1CD0521B6}"/>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5" name="Footer Placeholder 4">
            <a:extLst>
              <a:ext uri="{FF2B5EF4-FFF2-40B4-BE49-F238E27FC236}">
                <a16:creationId xmlns:a16="http://schemas.microsoft.com/office/drawing/2014/main" id="{FE0E96F8-2AE6-4D34-89D6-BBB9F050B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A9A4C-B1E3-4120-80BB-2469297407F0}"/>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32013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6EAAFF-F38C-48E0-9ADB-784DC3837E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F61124-3577-4720-BF95-B3FF1B5313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E10C8-1F8E-4A79-BEF0-031BA362CEEC}"/>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5" name="Footer Placeholder 4">
            <a:extLst>
              <a:ext uri="{FF2B5EF4-FFF2-40B4-BE49-F238E27FC236}">
                <a16:creationId xmlns:a16="http://schemas.microsoft.com/office/drawing/2014/main" id="{17BA2BF2-0AD7-45DB-8BB9-F858602F8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C9538-1FC8-417A-B21F-E5DEF248D2BE}"/>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414689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29D27-7FBE-4DD1-BA98-348B3D3448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CE5C63-2171-4CA8-BCE7-9433E8FDD8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22A03E-E6C0-4C7C-A9D2-B0B8CEE204F4}"/>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5" name="Footer Placeholder 4">
            <a:extLst>
              <a:ext uri="{FF2B5EF4-FFF2-40B4-BE49-F238E27FC236}">
                <a16:creationId xmlns:a16="http://schemas.microsoft.com/office/drawing/2014/main" id="{2260B721-A55B-48FE-B383-3DEE6058A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312C3-21DC-4834-921D-1DFD970198AA}"/>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285102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3409-402A-4B29-BE22-779EC540FC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B10A94-0BA8-4FF3-B7F0-D6AA6B3CF0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E59454-26BA-4647-A565-20E2843DE17D}"/>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5" name="Footer Placeholder 4">
            <a:extLst>
              <a:ext uri="{FF2B5EF4-FFF2-40B4-BE49-F238E27FC236}">
                <a16:creationId xmlns:a16="http://schemas.microsoft.com/office/drawing/2014/main" id="{445886BA-23C8-4E45-9763-7CC59F0D0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6BCDD-7E8C-454C-AF8F-C021A15AE623}"/>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2450399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6675-73AD-4D23-85A6-C3D508B27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B782EE-FE45-4324-9CE6-9693A67FBA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8FEE39-3A1A-4F53-AAC3-C12BD213A8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B674F-95D8-4CCE-8006-8BE4DD9A4249}"/>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6" name="Footer Placeholder 5">
            <a:extLst>
              <a:ext uri="{FF2B5EF4-FFF2-40B4-BE49-F238E27FC236}">
                <a16:creationId xmlns:a16="http://schemas.microsoft.com/office/drawing/2014/main" id="{7EF2FC1E-5BA0-4E11-A113-46E439770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B9603-11E4-45E4-AD58-9D20ABFAD962}"/>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347219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8A8F-E2EF-4DAD-8EF0-A7F693EE86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983705-4837-45B7-BD88-E6E2BAF669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3F6B2-4ECB-40A6-97C2-53E8ECBFBF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1E161E-4D58-40CC-AAC6-6E3A797F8B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B15A9D-8404-47BB-94E3-FA2A80B97A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CBB626-6868-4BE4-80D3-084677556625}"/>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8" name="Footer Placeholder 7">
            <a:extLst>
              <a:ext uri="{FF2B5EF4-FFF2-40B4-BE49-F238E27FC236}">
                <a16:creationId xmlns:a16="http://schemas.microsoft.com/office/drawing/2014/main" id="{6A15952A-B3B3-419D-BE8C-E2E1F75E8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F40495-5EDD-40F8-A06E-6B6C98B72285}"/>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70576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533F-32D6-4C3E-B58A-2943C771EC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AEC28-9342-4DCB-A3A2-B379E1D0F1DD}"/>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4" name="Footer Placeholder 3">
            <a:extLst>
              <a:ext uri="{FF2B5EF4-FFF2-40B4-BE49-F238E27FC236}">
                <a16:creationId xmlns:a16="http://schemas.microsoft.com/office/drawing/2014/main" id="{E91B5993-2945-46A5-A4BD-1BAC5EFBE9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E9ECAE-A50B-4376-ABAB-CD04D1C505CB}"/>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2857536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3B573B-4EAA-409E-A1BB-8574DEF1DD29}"/>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3" name="Footer Placeholder 2">
            <a:extLst>
              <a:ext uri="{FF2B5EF4-FFF2-40B4-BE49-F238E27FC236}">
                <a16:creationId xmlns:a16="http://schemas.microsoft.com/office/drawing/2014/main" id="{47CA04E5-8867-49F5-9332-B629349247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5BB068-E2BF-4D35-8283-3832FC68CADD}"/>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1702761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51A6-D503-4E6F-8AC7-9F5B9A415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4FD759-BA4F-44E4-A85C-B28EDA4E23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6DF893-631B-4B56-A12B-87F5E6B61F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6F50EC-67A4-4C2E-ACC5-9B1316F396BE}"/>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6" name="Footer Placeholder 5">
            <a:extLst>
              <a:ext uri="{FF2B5EF4-FFF2-40B4-BE49-F238E27FC236}">
                <a16:creationId xmlns:a16="http://schemas.microsoft.com/office/drawing/2014/main" id="{06DBFBFC-5F93-41B5-9E4E-8A9BB41F77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70C04-466D-4003-9D8B-DA61CD57629B}"/>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2957844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0876-7897-4FAF-9912-367208780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B0E9A-71E4-4F31-AE3F-4C16621678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80AFD4-D6AC-4EB4-9861-A45F27758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B7B08-4B7B-46E4-A96F-BAD86E002098}"/>
              </a:ext>
            </a:extLst>
          </p:cNvPr>
          <p:cNvSpPr>
            <a:spLocks noGrp="1"/>
          </p:cNvSpPr>
          <p:nvPr>
            <p:ph type="dt" sz="half" idx="10"/>
          </p:nvPr>
        </p:nvSpPr>
        <p:spPr/>
        <p:txBody>
          <a:bodyPr/>
          <a:lstStyle/>
          <a:p>
            <a:fld id="{ABFCB890-B52D-4F61-BACB-6217520FD98A}" type="datetimeFigureOut">
              <a:rPr lang="en-US" smtClean="0"/>
              <a:t>12/21/2020</a:t>
            </a:fld>
            <a:endParaRPr lang="en-US"/>
          </a:p>
        </p:txBody>
      </p:sp>
      <p:sp>
        <p:nvSpPr>
          <p:cNvPr id="6" name="Footer Placeholder 5">
            <a:extLst>
              <a:ext uri="{FF2B5EF4-FFF2-40B4-BE49-F238E27FC236}">
                <a16:creationId xmlns:a16="http://schemas.microsoft.com/office/drawing/2014/main" id="{7B7738B7-076D-45B7-B831-5B25C19CD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C8464-E17D-4819-9C6F-DA364F7E7DE8}"/>
              </a:ext>
            </a:extLst>
          </p:cNvPr>
          <p:cNvSpPr>
            <a:spLocks noGrp="1"/>
          </p:cNvSpPr>
          <p:nvPr>
            <p:ph type="sldNum" sz="quarter" idx="12"/>
          </p:nvPr>
        </p:nvSpPr>
        <p:spPr/>
        <p:txBody>
          <a:bodyPr/>
          <a:lstStyle/>
          <a:p>
            <a:fld id="{3BEA93D3-A2E8-4490-9D3B-BB6A37CC891C}" type="slidenum">
              <a:rPr lang="en-US" smtClean="0"/>
              <a:t>‹#›</a:t>
            </a:fld>
            <a:endParaRPr lang="en-US"/>
          </a:p>
        </p:txBody>
      </p:sp>
    </p:spTree>
    <p:extLst>
      <p:ext uri="{BB962C8B-B14F-4D97-AF65-F5344CB8AC3E}">
        <p14:creationId xmlns:p14="http://schemas.microsoft.com/office/powerpoint/2010/main" val="244531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09DD-8262-4DD0-BC53-14EFA062B4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FDDA28-BE1D-4E9B-B08F-A45C440BD7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50DC97-D233-48DE-8107-C729BCE84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CB890-B52D-4F61-BACB-6217520FD98A}" type="datetimeFigureOut">
              <a:rPr lang="en-US" smtClean="0"/>
              <a:t>12/21/2020</a:t>
            </a:fld>
            <a:endParaRPr lang="en-US"/>
          </a:p>
        </p:txBody>
      </p:sp>
      <p:sp>
        <p:nvSpPr>
          <p:cNvPr id="5" name="Footer Placeholder 4">
            <a:extLst>
              <a:ext uri="{FF2B5EF4-FFF2-40B4-BE49-F238E27FC236}">
                <a16:creationId xmlns:a16="http://schemas.microsoft.com/office/drawing/2014/main" id="{4E3A00F5-6283-474A-BB7D-574B0A207C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D28AD0-EC86-40EA-AF5D-C1AB8D5D1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A93D3-A2E8-4490-9D3B-BB6A37CC891C}" type="slidenum">
              <a:rPr lang="en-US" smtClean="0"/>
              <a:t>‹#›</a:t>
            </a:fld>
            <a:endParaRPr lang="en-US"/>
          </a:p>
        </p:txBody>
      </p:sp>
    </p:spTree>
    <p:extLst>
      <p:ext uri="{BB962C8B-B14F-4D97-AF65-F5344CB8AC3E}">
        <p14:creationId xmlns:p14="http://schemas.microsoft.com/office/powerpoint/2010/main" val="3360328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304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000 Years Later | SpongeBob Time Card #2 - YouTube">
            <a:extLst>
              <a:ext uri="{FF2B5EF4-FFF2-40B4-BE49-F238E27FC236}">
                <a16:creationId xmlns:a16="http://schemas.microsoft.com/office/drawing/2014/main" id="{45ECEF49-364A-4EB7-A8D9-0899BAB8B32F}"/>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02D39A6-FFE1-4943-9845-365F838EEB85}"/>
              </a:ext>
            </a:extLst>
          </p:cNvPr>
          <p:cNvSpPr txBox="1"/>
          <p:nvPr/>
        </p:nvSpPr>
        <p:spPr>
          <a:xfrm>
            <a:off x="-6536616" y="213841"/>
            <a:ext cx="5737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2060"/>
                </a:solidFill>
                <a:latin typeface="#9Slide07 SVNGuerrilla" panose="00000500000000000000" pitchFamily="2" charset="0"/>
              </a:rPr>
              <a:t>XÂY DỰNG CÁC CHỨC NĂNG C</a:t>
            </a:r>
            <a:r>
              <a:rPr lang="vi-VN" sz="2800">
                <a:solidFill>
                  <a:srgbClr val="002060"/>
                </a:solidFill>
                <a:latin typeface="#9Slide07 SVNGuerrilla" panose="00000500000000000000" pitchFamily="2" charset="0"/>
              </a:rPr>
              <a:t>Ơ</a:t>
            </a:r>
            <a:r>
              <a:rPr lang="en-US" sz="2800">
                <a:solidFill>
                  <a:srgbClr val="002060"/>
                </a:solidFill>
                <a:latin typeface="#9Slide07 SVNGuerrilla" panose="00000500000000000000" pitchFamily="2" charset="0"/>
              </a:rPr>
              <a:t> BẢN</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
        <p:nvSpPr>
          <p:cNvPr id="9" name="TextBox 8">
            <a:extLst>
              <a:ext uri="{FF2B5EF4-FFF2-40B4-BE49-F238E27FC236}">
                <a16:creationId xmlns:a16="http://schemas.microsoft.com/office/drawing/2014/main" id="{BC1A9E58-ECF6-4341-B437-D0B8315D983C}"/>
              </a:ext>
            </a:extLst>
          </p:cNvPr>
          <p:cNvSpPr txBox="1"/>
          <p:nvPr/>
        </p:nvSpPr>
        <p:spPr>
          <a:xfrm>
            <a:off x="-3268308" y="688304"/>
            <a:ext cx="5737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2060"/>
                </a:solidFill>
                <a:latin typeface="#9Slide07 SVNGuerrilla" panose="00000500000000000000" pitchFamily="2" charset="0"/>
              </a:rPr>
              <a:t>KHÁCH HÀNG</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Tree>
    <p:extLst>
      <p:ext uri="{BB962C8B-B14F-4D97-AF65-F5344CB8AC3E}">
        <p14:creationId xmlns:p14="http://schemas.microsoft.com/office/powerpoint/2010/main" val="355898490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009DA8B7-D316-402D-B8B6-F02F413BDE63}"/>
              </a:ext>
            </a:extLst>
          </p:cNvPr>
          <p:cNvCxnSpPr>
            <a:cxnSpLocks/>
          </p:cNvCxnSpPr>
          <p:nvPr/>
        </p:nvCxnSpPr>
        <p:spPr>
          <a:xfrm>
            <a:off x="4984688" y="1567832"/>
            <a:ext cx="7778" cy="4758323"/>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04104C8-4C33-4469-B357-AE67AD90E65D}"/>
              </a:ext>
            </a:extLst>
          </p:cNvPr>
          <p:cNvSpPr/>
          <p:nvPr/>
        </p:nvSpPr>
        <p:spPr>
          <a:xfrm>
            <a:off x="4921595" y="3175011"/>
            <a:ext cx="141739" cy="14829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592DE7CB-5825-4755-A26F-B38BC0042C3A}"/>
              </a:ext>
            </a:extLst>
          </p:cNvPr>
          <p:cNvSpPr/>
          <p:nvPr/>
        </p:nvSpPr>
        <p:spPr>
          <a:xfrm>
            <a:off x="4911435" y="4302505"/>
            <a:ext cx="141739" cy="14829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981B12C-BF2B-4452-8328-FEB52C67602D}"/>
              </a:ext>
            </a:extLst>
          </p:cNvPr>
          <p:cNvSpPr/>
          <p:nvPr/>
        </p:nvSpPr>
        <p:spPr>
          <a:xfrm>
            <a:off x="4911436" y="2170726"/>
            <a:ext cx="141739" cy="14829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D97F3C4-98B8-49D9-85A9-B45A4BC66EDC}"/>
              </a:ext>
            </a:extLst>
          </p:cNvPr>
          <p:cNvSpPr/>
          <p:nvPr/>
        </p:nvSpPr>
        <p:spPr>
          <a:xfrm>
            <a:off x="4921595" y="5485477"/>
            <a:ext cx="141739" cy="14829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AD7968CC-A327-42BB-89C7-E482A8A624F0}"/>
              </a:ext>
            </a:extLst>
          </p:cNvPr>
          <p:cNvSpPr txBox="1"/>
          <p:nvPr/>
        </p:nvSpPr>
        <p:spPr>
          <a:xfrm>
            <a:off x="2395095" y="2007751"/>
            <a:ext cx="25265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002060"/>
                </a:solidFill>
                <a:latin typeface="#9Slide03 SFU Futura_12" panose="00000400000000000000" pitchFamily="2" charset="0"/>
              </a:rPr>
              <a:t>Đăng ký, đăng nhập </a:t>
            </a:r>
            <a:endPar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
        <p:nvSpPr>
          <p:cNvPr id="25" name="TextBox 24">
            <a:extLst>
              <a:ext uri="{FF2B5EF4-FFF2-40B4-BE49-F238E27FC236}">
                <a16:creationId xmlns:a16="http://schemas.microsoft.com/office/drawing/2014/main" id="{9C09D983-46C3-446E-8996-7023827C9869}"/>
              </a:ext>
            </a:extLst>
          </p:cNvPr>
          <p:cNvSpPr txBox="1"/>
          <p:nvPr/>
        </p:nvSpPr>
        <p:spPr>
          <a:xfrm>
            <a:off x="2648957" y="3013974"/>
            <a:ext cx="22017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Xem list</a:t>
            </a:r>
            <a:r>
              <a:rPr kumimoji="0" lang="en-US" sz="2000" b="0" i="0" u="none" strike="noStrike" kern="1200" cap="none" spc="0" normalizeH="0" noProof="0">
                <a:ln>
                  <a:noFill/>
                </a:ln>
                <a:solidFill>
                  <a:srgbClr val="002060"/>
                </a:solidFill>
                <a:effectLst/>
                <a:uLnTx/>
                <a:uFillTx/>
                <a:latin typeface="#9Slide03 SFU Futura_12" panose="00000400000000000000" pitchFamily="2" charset="0"/>
                <a:ea typeface="+mn-ea"/>
                <a:cs typeface="+mn-cs"/>
              </a:rPr>
              <a:t> sản phẩm</a:t>
            </a:r>
            <a:endPar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
        <p:nvSpPr>
          <p:cNvPr id="26" name="TextBox 25">
            <a:extLst>
              <a:ext uri="{FF2B5EF4-FFF2-40B4-BE49-F238E27FC236}">
                <a16:creationId xmlns:a16="http://schemas.microsoft.com/office/drawing/2014/main" id="{D65D40B5-49FD-4BAF-A107-43450382C5A7}"/>
              </a:ext>
            </a:extLst>
          </p:cNvPr>
          <p:cNvSpPr txBox="1"/>
          <p:nvPr/>
        </p:nvSpPr>
        <p:spPr>
          <a:xfrm>
            <a:off x="3548435" y="4149920"/>
            <a:ext cx="127657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002060"/>
                </a:solidFill>
                <a:latin typeface="#9Slide03 SFU Futura_12" panose="00000400000000000000" pitchFamily="2" charset="0"/>
              </a:rPr>
              <a:t>Đặt hàng</a:t>
            </a:r>
            <a:endPar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
        <p:nvSpPr>
          <p:cNvPr id="28" name="TextBox 27">
            <a:extLst>
              <a:ext uri="{FF2B5EF4-FFF2-40B4-BE49-F238E27FC236}">
                <a16:creationId xmlns:a16="http://schemas.microsoft.com/office/drawing/2014/main" id="{3629BB78-DF7F-43F9-A6D2-EE4AD1ED35B9}"/>
              </a:ext>
            </a:extLst>
          </p:cNvPr>
          <p:cNvSpPr txBox="1"/>
          <p:nvPr/>
        </p:nvSpPr>
        <p:spPr>
          <a:xfrm>
            <a:off x="3548436" y="5316689"/>
            <a:ext cx="130229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Xem blog</a:t>
            </a:r>
          </a:p>
        </p:txBody>
      </p:sp>
      <p:sp>
        <p:nvSpPr>
          <p:cNvPr id="27" name="TextBox 26">
            <a:extLst>
              <a:ext uri="{FF2B5EF4-FFF2-40B4-BE49-F238E27FC236}">
                <a16:creationId xmlns:a16="http://schemas.microsoft.com/office/drawing/2014/main" id="{145125A3-F998-4054-B379-EC94A4D40A13}"/>
              </a:ext>
            </a:extLst>
          </p:cNvPr>
          <p:cNvSpPr txBox="1"/>
          <p:nvPr/>
        </p:nvSpPr>
        <p:spPr>
          <a:xfrm>
            <a:off x="1866612" y="213841"/>
            <a:ext cx="5737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2060"/>
                </a:solidFill>
                <a:latin typeface="#9Slide07 SVNGuerrilla" panose="00000500000000000000" pitchFamily="2" charset="0"/>
              </a:rPr>
              <a:t>XÂY DỰNG CÁC CHỨC NĂNG C</a:t>
            </a:r>
            <a:r>
              <a:rPr lang="vi-VN" sz="2800">
                <a:solidFill>
                  <a:srgbClr val="002060"/>
                </a:solidFill>
                <a:latin typeface="#9Slide07 SVNGuerrilla" panose="00000500000000000000" pitchFamily="2" charset="0"/>
              </a:rPr>
              <a:t>Ơ</a:t>
            </a:r>
            <a:r>
              <a:rPr lang="en-US" sz="2800">
                <a:solidFill>
                  <a:srgbClr val="002060"/>
                </a:solidFill>
                <a:latin typeface="#9Slide07 SVNGuerrilla" panose="00000500000000000000" pitchFamily="2" charset="0"/>
              </a:rPr>
              <a:t> BẢN</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
        <p:nvSpPr>
          <p:cNvPr id="30" name="Rectangle 29">
            <a:extLst>
              <a:ext uri="{FF2B5EF4-FFF2-40B4-BE49-F238E27FC236}">
                <a16:creationId xmlns:a16="http://schemas.microsoft.com/office/drawing/2014/main" id="{140114C9-3C6A-4EDB-8ABB-581E3D04FC53}"/>
              </a:ext>
            </a:extLst>
          </p:cNvPr>
          <p:cNvSpPr/>
          <p:nvPr/>
        </p:nvSpPr>
        <p:spPr>
          <a:xfrm>
            <a:off x="5403450" y="2829568"/>
            <a:ext cx="6163456" cy="990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rPr>
              <a:t> Xem list</a:t>
            </a:r>
            <a:r>
              <a:rPr kumimoji="0" lang="en-US" sz="1800" b="0" i="0" u="none" strike="noStrike" kern="1200" cap="none" spc="0" normalizeH="0" noProof="0">
                <a:ln>
                  <a:noFill/>
                </a:ln>
                <a:solidFill>
                  <a:prstClr val="white"/>
                </a:solidFill>
                <a:effectLst/>
                <a:uLnTx/>
                <a:uFillTx/>
                <a:latin typeface="#9Slide03 SFU Futura_12" panose="00000400000000000000" pitchFamily="2" charset="0"/>
              </a:rPr>
              <a:t> toàn bộ sản phẩm, lọc sản phẩm theo các bộ lọc, theo giá, tìm kiếm sản phẩm.</a:t>
            </a:r>
            <a:endPar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sp>
        <p:nvSpPr>
          <p:cNvPr id="31" name="Rectangle 30">
            <a:extLst>
              <a:ext uri="{FF2B5EF4-FFF2-40B4-BE49-F238E27FC236}">
                <a16:creationId xmlns:a16="http://schemas.microsoft.com/office/drawing/2014/main" id="{448E5EE1-7362-4418-A5EF-10D3369F4828}"/>
              </a:ext>
            </a:extLst>
          </p:cNvPr>
          <p:cNvSpPr/>
          <p:nvPr/>
        </p:nvSpPr>
        <p:spPr>
          <a:xfrm>
            <a:off x="5403450" y="3977495"/>
            <a:ext cx="6163456" cy="990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9Slide03 SFU Futura_12" panose="00000400000000000000" pitchFamily="2" charset="0"/>
              </a:rPr>
              <a:t> Xem thông</a:t>
            </a:r>
            <a:r>
              <a:rPr kumimoji="0" lang="en-US" sz="1700" b="0" i="0" u="none" strike="noStrike" kern="1200" cap="none" spc="0" normalizeH="0" noProof="0">
                <a:ln>
                  <a:noFill/>
                </a:ln>
                <a:solidFill>
                  <a:prstClr val="white"/>
                </a:solidFill>
                <a:effectLst/>
                <a:uLnTx/>
                <a:uFillTx/>
                <a:latin typeface="#9Slide03 SFU Futura_12" panose="00000400000000000000" pitchFamily="2" charset="0"/>
              </a:rPr>
              <a:t> tin chi tiết sản phẩm, thêm sản phẩm vào giỏ hang, thay đổi số lượng đặt hang, thay đổi thông tin nhận hang, đặt hàng, xem trạng thái đơn hàng và bình luận sản phẩm.</a:t>
            </a:r>
            <a:endParaRPr kumimoji="0" lang="en-US" sz="17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sp>
        <p:nvSpPr>
          <p:cNvPr id="32" name="Rectangle 31">
            <a:extLst>
              <a:ext uri="{FF2B5EF4-FFF2-40B4-BE49-F238E27FC236}">
                <a16:creationId xmlns:a16="http://schemas.microsoft.com/office/drawing/2014/main" id="{DC9EC244-64A2-4D8F-AB25-255BC30BB27C}"/>
              </a:ext>
            </a:extLst>
          </p:cNvPr>
          <p:cNvSpPr/>
          <p:nvPr/>
        </p:nvSpPr>
        <p:spPr>
          <a:xfrm>
            <a:off x="5376685" y="5125424"/>
            <a:ext cx="6163456" cy="990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rPr>
              <a:t> Xem các</a:t>
            </a:r>
            <a:r>
              <a:rPr kumimoji="0" lang="en-US" sz="1800" b="0" i="0" u="none" strike="noStrike" kern="1200" cap="none" spc="0" normalizeH="0" noProof="0">
                <a:ln>
                  <a:noFill/>
                </a:ln>
                <a:solidFill>
                  <a:prstClr val="white"/>
                </a:solidFill>
                <a:effectLst/>
                <a:uLnTx/>
                <a:uFillTx/>
                <a:latin typeface="#9Slide03 SFU Futura_12" panose="00000400000000000000" pitchFamily="2" charset="0"/>
              </a:rPr>
              <a:t> bài viết FoodBlog giới thiệu về các món ăn, địa điểm ăn uống hot.</a:t>
            </a:r>
            <a:endPar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sp>
        <p:nvSpPr>
          <p:cNvPr id="33" name="Rectangle 32">
            <a:extLst>
              <a:ext uri="{FF2B5EF4-FFF2-40B4-BE49-F238E27FC236}">
                <a16:creationId xmlns:a16="http://schemas.microsoft.com/office/drawing/2014/main" id="{3CA31D93-B6D1-4B87-B4C5-149EBC670191}"/>
              </a:ext>
            </a:extLst>
          </p:cNvPr>
          <p:cNvSpPr/>
          <p:nvPr/>
        </p:nvSpPr>
        <p:spPr>
          <a:xfrm>
            <a:off x="5403450" y="1586234"/>
            <a:ext cx="6163456" cy="1085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rPr>
              <a:t> Khách</a:t>
            </a:r>
            <a:r>
              <a:rPr kumimoji="0" lang="en-US" sz="1800" b="0" i="0" u="none" strike="noStrike" kern="1200" cap="none" spc="0" normalizeH="0" noProof="0">
                <a:ln>
                  <a:noFill/>
                </a:ln>
                <a:solidFill>
                  <a:prstClr val="white"/>
                </a:solidFill>
                <a:effectLst/>
                <a:uLnTx/>
                <a:uFillTx/>
                <a:latin typeface="#9Slide03 SFU Futura_12" panose="00000400000000000000" pitchFamily="2" charset="0"/>
              </a:rPr>
              <a:t> hàng có thể đăng ký, đăng nhập, thay đổi thông tin cá nhân, đổi mật khẩu.</a:t>
            </a:r>
            <a:endPar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sp>
        <p:nvSpPr>
          <p:cNvPr id="34" name="TextBox 33">
            <a:extLst>
              <a:ext uri="{FF2B5EF4-FFF2-40B4-BE49-F238E27FC236}">
                <a16:creationId xmlns:a16="http://schemas.microsoft.com/office/drawing/2014/main" id="{576BB291-4EB3-40B4-9908-ED08549B0EB9}"/>
              </a:ext>
            </a:extLst>
          </p:cNvPr>
          <p:cNvSpPr txBox="1"/>
          <p:nvPr/>
        </p:nvSpPr>
        <p:spPr>
          <a:xfrm>
            <a:off x="3733390" y="687370"/>
            <a:ext cx="5737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2060"/>
                </a:solidFill>
                <a:latin typeface="#9Slide07 SVNGuerrilla" panose="00000500000000000000" pitchFamily="2" charset="0"/>
              </a:rPr>
              <a:t>KHÁCH HÀNG</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
        <p:nvSpPr>
          <p:cNvPr id="35" name="TextBox 34">
            <a:extLst>
              <a:ext uri="{FF2B5EF4-FFF2-40B4-BE49-F238E27FC236}">
                <a16:creationId xmlns:a16="http://schemas.microsoft.com/office/drawing/2014/main" id="{85A99CF1-3014-404D-9E70-B285A1D4B505}"/>
              </a:ext>
            </a:extLst>
          </p:cNvPr>
          <p:cNvSpPr txBox="1"/>
          <p:nvPr/>
        </p:nvSpPr>
        <p:spPr>
          <a:xfrm>
            <a:off x="12965776" y="521742"/>
            <a:ext cx="5737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QUẢN TRỊ VIÊN</a:t>
            </a:r>
          </a:p>
        </p:txBody>
      </p:sp>
    </p:spTree>
    <p:extLst>
      <p:ext uri="{BB962C8B-B14F-4D97-AF65-F5344CB8AC3E}">
        <p14:creationId xmlns:p14="http://schemas.microsoft.com/office/powerpoint/2010/main" val="1022419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3" grpId="0" animBg="1"/>
      <p:bldP spid="24" grpId="0"/>
      <p:bldP spid="25" grpId="0"/>
      <p:bldP spid="26" grpId="0"/>
      <p:bldP spid="28" grpId="0"/>
      <p:bldP spid="30" grpId="0" animBg="1"/>
      <p:bldP spid="31"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009DA8B7-D316-402D-B8B6-F02F413BDE63}"/>
              </a:ext>
            </a:extLst>
          </p:cNvPr>
          <p:cNvCxnSpPr>
            <a:cxnSpLocks/>
          </p:cNvCxnSpPr>
          <p:nvPr/>
        </p:nvCxnSpPr>
        <p:spPr>
          <a:xfrm>
            <a:off x="4984688" y="1567832"/>
            <a:ext cx="7778" cy="4758323"/>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04104C8-4C33-4469-B357-AE67AD90E65D}"/>
              </a:ext>
            </a:extLst>
          </p:cNvPr>
          <p:cNvSpPr/>
          <p:nvPr/>
        </p:nvSpPr>
        <p:spPr>
          <a:xfrm>
            <a:off x="4921595" y="3175011"/>
            <a:ext cx="141739" cy="14829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592DE7CB-5825-4755-A26F-B38BC0042C3A}"/>
              </a:ext>
            </a:extLst>
          </p:cNvPr>
          <p:cNvSpPr/>
          <p:nvPr/>
        </p:nvSpPr>
        <p:spPr>
          <a:xfrm>
            <a:off x="4911435" y="4302505"/>
            <a:ext cx="141739" cy="14829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981B12C-BF2B-4452-8328-FEB52C67602D}"/>
              </a:ext>
            </a:extLst>
          </p:cNvPr>
          <p:cNvSpPr/>
          <p:nvPr/>
        </p:nvSpPr>
        <p:spPr>
          <a:xfrm>
            <a:off x="4911436" y="2170726"/>
            <a:ext cx="141739" cy="14829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D97F3C4-98B8-49D9-85A9-B45A4BC66EDC}"/>
              </a:ext>
            </a:extLst>
          </p:cNvPr>
          <p:cNvSpPr/>
          <p:nvPr/>
        </p:nvSpPr>
        <p:spPr>
          <a:xfrm>
            <a:off x="4921595" y="5485477"/>
            <a:ext cx="141739" cy="14829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AD7968CC-A327-42BB-89C7-E482A8A624F0}"/>
              </a:ext>
            </a:extLst>
          </p:cNvPr>
          <p:cNvSpPr txBox="1"/>
          <p:nvPr/>
        </p:nvSpPr>
        <p:spPr>
          <a:xfrm>
            <a:off x="2395095" y="2007751"/>
            <a:ext cx="25265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Quản</a:t>
            </a:r>
            <a:r>
              <a:rPr kumimoji="0" lang="en-US" sz="2000" b="0" i="0" u="none" strike="noStrike" kern="1200" cap="none" spc="0" normalizeH="0" noProof="0">
                <a:ln>
                  <a:noFill/>
                </a:ln>
                <a:solidFill>
                  <a:srgbClr val="002060"/>
                </a:solidFill>
                <a:effectLst/>
                <a:uLnTx/>
                <a:uFillTx/>
                <a:latin typeface="#9Slide03 SFU Futura_12" panose="00000400000000000000" pitchFamily="2" charset="0"/>
                <a:ea typeface="+mn-ea"/>
                <a:cs typeface="+mn-cs"/>
              </a:rPr>
              <a:t> lý người dùng</a:t>
            </a:r>
            <a:endPar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
        <p:nvSpPr>
          <p:cNvPr id="25" name="TextBox 24">
            <a:extLst>
              <a:ext uri="{FF2B5EF4-FFF2-40B4-BE49-F238E27FC236}">
                <a16:creationId xmlns:a16="http://schemas.microsoft.com/office/drawing/2014/main" id="{9C09D983-46C3-446E-8996-7023827C9869}"/>
              </a:ext>
            </a:extLst>
          </p:cNvPr>
          <p:cNvSpPr txBox="1"/>
          <p:nvPr/>
        </p:nvSpPr>
        <p:spPr>
          <a:xfrm>
            <a:off x="2648957" y="3013974"/>
            <a:ext cx="22017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002060"/>
                </a:solidFill>
                <a:latin typeface="#9Slide03 SFU Futura_12" panose="00000400000000000000" pitchFamily="2" charset="0"/>
              </a:rPr>
              <a:t>Quản lý sản phẩm</a:t>
            </a:r>
            <a:endPar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
        <p:nvSpPr>
          <p:cNvPr id="26" name="TextBox 25">
            <a:extLst>
              <a:ext uri="{FF2B5EF4-FFF2-40B4-BE49-F238E27FC236}">
                <a16:creationId xmlns:a16="http://schemas.microsoft.com/office/drawing/2014/main" id="{D65D40B5-49FD-4BAF-A107-43450382C5A7}"/>
              </a:ext>
            </a:extLst>
          </p:cNvPr>
          <p:cNvSpPr txBox="1"/>
          <p:nvPr/>
        </p:nvSpPr>
        <p:spPr>
          <a:xfrm>
            <a:off x="2243882" y="4149920"/>
            <a:ext cx="2695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Quản</a:t>
            </a:r>
            <a:r>
              <a:rPr kumimoji="0" lang="en-US" sz="2000" b="0" i="0" u="none" strike="noStrike" kern="1200" cap="none" spc="0" normalizeH="0" noProof="0">
                <a:ln>
                  <a:noFill/>
                </a:ln>
                <a:solidFill>
                  <a:srgbClr val="002060"/>
                </a:solidFill>
                <a:effectLst/>
                <a:uLnTx/>
                <a:uFillTx/>
                <a:latin typeface="#9Slide03 SFU Futura_12" panose="00000400000000000000" pitchFamily="2" charset="0"/>
                <a:ea typeface="+mn-ea"/>
                <a:cs typeface="+mn-cs"/>
              </a:rPr>
              <a:t> lý đơn đặt hàng</a:t>
            </a:r>
            <a:endPar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
        <p:nvSpPr>
          <p:cNvPr id="28" name="TextBox 27">
            <a:extLst>
              <a:ext uri="{FF2B5EF4-FFF2-40B4-BE49-F238E27FC236}">
                <a16:creationId xmlns:a16="http://schemas.microsoft.com/office/drawing/2014/main" id="{3629BB78-DF7F-43F9-A6D2-EE4AD1ED35B9}"/>
              </a:ext>
            </a:extLst>
          </p:cNvPr>
          <p:cNvSpPr txBox="1"/>
          <p:nvPr/>
        </p:nvSpPr>
        <p:spPr>
          <a:xfrm>
            <a:off x="2274810" y="5316689"/>
            <a:ext cx="25990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Quản</a:t>
            </a:r>
            <a:r>
              <a:rPr kumimoji="0" lang="en-US" sz="2000" b="0" i="0" u="none" strike="noStrike" kern="1200" cap="none" spc="0" normalizeH="0" noProof="0">
                <a:ln>
                  <a:noFill/>
                </a:ln>
                <a:solidFill>
                  <a:srgbClr val="002060"/>
                </a:solidFill>
                <a:effectLst/>
                <a:uLnTx/>
                <a:uFillTx/>
                <a:latin typeface="#9Slide03 SFU Futura_12" panose="00000400000000000000" pitchFamily="2" charset="0"/>
                <a:ea typeface="+mn-ea"/>
                <a:cs typeface="+mn-cs"/>
              </a:rPr>
              <a:t> lý bài viết blog</a:t>
            </a:r>
            <a:endParaRPr kumimoji="0" lang="en-US" sz="20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
        <p:nvSpPr>
          <p:cNvPr id="27" name="TextBox 26">
            <a:extLst>
              <a:ext uri="{FF2B5EF4-FFF2-40B4-BE49-F238E27FC236}">
                <a16:creationId xmlns:a16="http://schemas.microsoft.com/office/drawing/2014/main" id="{145125A3-F998-4054-B379-EC94A4D40A13}"/>
              </a:ext>
            </a:extLst>
          </p:cNvPr>
          <p:cNvSpPr txBox="1"/>
          <p:nvPr/>
        </p:nvSpPr>
        <p:spPr>
          <a:xfrm>
            <a:off x="1866612" y="213841"/>
            <a:ext cx="5737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XÂY DỰNG CÁC CHỨC NĂNG C</a:t>
            </a:r>
            <a:r>
              <a:rPr kumimoji="0" lang="vi-VN"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Ơ</a:t>
            </a:r>
            <a:r>
              <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 BẢN</a:t>
            </a:r>
          </a:p>
        </p:txBody>
      </p:sp>
      <p:sp>
        <p:nvSpPr>
          <p:cNvPr id="30" name="Rectangle 29">
            <a:extLst>
              <a:ext uri="{FF2B5EF4-FFF2-40B4-BE49-F238E27FC236}">
                <a16:creationId xmlns:a16="http://schemas.microsoft.com/office/drawing/2014/main" id="{140114C9-3C6A-4EDB-8ABB-581E3D04FC53}"/>
              </a:ext>
            </a:extLst>
          </p:cNvPr>
          <p:cNvSpPr/>
          <p:nvPr/>
        </p:nvSpPr>
        <p:spPr>
          <a:xfrm>
            <a:off x="5403450" y="2829568"/>
            <a:ext cx="6163456" cy="990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rPr>
              <a:t>Thêm</a:t>
            </a:r>
            <a:r>
              <a:rPr kumimoji="0" lang="en-US" sz="1800" b="0" i="0" u="none" strike="noStrike" kern="1200" cap="none" spc="0" normalizeH="0" noProof="0">
                <a:ln>
                  <a:noFill/>
                </a:ln>
                <a:solidFill>
                  <a:prstClr val="white"/>
                </a:solidFill>
                <a:effectLst/>
                <a:uLnTx/>
                <a:uFillTx/>
                <a:latin typeface="#9Slide03 SFU Futura_12" panose="00000400000000000000" pitchFamily="2" charset="0"/>
                <a:ea typeface="+mn-ea"/>
                <a:cs typeface="+mn-cs"/>
              </a:rPr>
              <a:t> sản phẩm, xem sản phẩm, thay đổi thông tin sản phẩm.</a:t>
            </a:r>
            <a:endPar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endParaRPr>
          </a:p>
        </p:txBody>
      </p:sp>
      <p:sp>
        <p:nvSpPr>
          <p:cNvPr id="31" name="Rectangle 30">
            <a:extLst>
              <a:ext uri="{FF2B5EF4-FFF2-40B4-BE49-F238E27FC236}">
                <a16:creationId xmlns:a16="http://schemas.microsoft.com/office/drawing/2014/main" id="{448E5EE1-7362-4418-A5EF-10D3369F4828}"/>
              </a:ext>
            </a:extLst>
          </p:cNvPr>
          <p:cNvSpPr/>
          <p:nvPr/>
        </p:nvSpPr>
        <p:spPr>
          <a:xfrm>
            <a:off x="5403450" y="3977495"/>
            <a:ext cx="6163456" cy="990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rPr>
              <a:t>Xem thông</a:t>
            </a:r>
            <a:r>
              <a:rPr kumimoji="0" lang="en-US" sz="1700" b="0" i="0" u="none" strike="noStrike" kern="1200" cap="none" spc="0" normalizeH="0" noProof="0">
                <a:ln>
                  <a:noFill/>
                </a:ln>
                <a:solidFill>
                  <a:prstClr val="white"/>
                </a:solidFill>
                <a:effectLst/>
                <a:uLnTx/>
                <a:uFillTx/>
                <a:latin typeface="#9Slide03 SFU Futura_12" panose="00000400000000000000" pitchFamily="2" charset="0"/>
                <a:ea typeface="+mn-ea"/>
                <a:cs typeface="+mn-cs"/>
              </a:rPr>
              <a:t> tin đơn đặt hàng.</a:t>
            </a:r>
            <a:endParaRPr kumimoji="0" lang="en-US" sz="1700" b="0"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endParaRPr>
          </a:p>
        </p:txBody>
      </p:sp>
      <p:sp>
        <p:nvSpPr>
          <p:cNvPr id="32" name="Rectangle 31">
            <a:extLst>
              <a:ext uri="{FF2B5EF4-FFF2-40B4-BE49-F238E27FC236}">
                <a16:creationId xmlns:a16="http://schemas.microsoft.com/office/drawing/2014/main" id="{DC9EC244-64A2-4D8F-AB25-255BC30BB27C}"/>
              </a:ext>
            </a:extLst>
          </p:cNvPr>
          <p:cNvSpPr/>
          <p:nvPr/>
        </p:nvSpPr>
        <p:spPr>
          <a:xfrm>
            <a:off x="5376685" y="5125424"/>
            <a:ext cx="6163456" cy="990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9Slide03 SFU Futura_12" panose="00000400000000000000" pitchFamily="2" charset="0"/>
              </a:rPr>
              <a:t>Xem thông tin blog, t</a:t>
            </a:r>
            <a:r>
              <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rPr>
              <a:t>hêm</a:t>
            </a:r>
            <a:r>
              <a:rPr kumimoji="0" lang="en-US" sz="1800" b="0" i="0" u="none" strike="noStrike" kern="1200" cap="none" spc="0" normalizeH="0" noProof="0">
                <a:ln>
                  <a:noFill/>
                </a:ln>
                <a:solidFill>
                  <a:prstClr val="white"/>
                </a:solidFill>
                <a:effectLst/>
                <a:uLnTx/>
                <a:uFillTx/>
                <a:latin typeface="#9Slide03 SFU Futura_12" panose="00000400000000000000" pitchFamily="2" charset="0"/>
                <a:ea typeface="+mn-ea"/>
                <a:cs typeface="+mn-cs"/>
              </a:rPr>
              <a:t> các bài viết vào blog, xóa bài viết.</a:t>
            </a:r>
            <a:endPar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endParaRPr>
          </a:p>
        </p:txBody>
      </p:sp>
      <p:sp>
        <p:nvSpPr>
          <p:cNvPr id="33" name="Rectangle 32">
            <a:extLst>
              <a:ext uri="{FF2B5EF4-FFF2-40B4-BE49-F238E27FC236}">
                <a16:creationId xmlns:a16="http://schemas.microsoft.com/office/drawing/2014/main" id="{3CA31D93-B6D1-4B87-B4C5-149EBC670191}"/>
              </a:ext>
            </a:extLst>
          </p:cNvPr>
          <p:cNvSpPr/>
          <p:nvPr/>
        </p:nvSpPr>
        <p:spPr>
          <a:xfrm>
            <a:off x="5403450" y="1586234"/>
            <a:ext cx="6163456" cy="1085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9Slide03 SFU Futura_12" panose="00000400000000000000" pitchFamily="2" charset="0"/>
              </a:rPr>
              <a:t>Xóa người dùng</a:t>
            </a:r>
            <a:endPar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endParaRPr>
          </a:p>
        </p:txBody>
      </p:sp>
      <p:sp>
        <p:nvSpPr>
          <p:cNvPr id="34" name="TextBox 33">
            <a:extLst>
              <a:ext uri="{FF2B5EF4-FFF2-40B4-BE49-F238E27FC236}">
                <a16:creationId xmlns:a16="http://schemas.microsoft.com/office/drawing/2014/main" id="{576BB291-4EB3-40B4-9908-ED08549B0EB9}"/>
              </a:ext>
            </a:extLst>
          </p:cNvPr>
          <p:cNvSpPr txBox="1"/>
          <p:nvPr/>
        </p:nvSpPr>
        <p:spPr>
          <a:xfrm>
            <a:off x="3423234" y="689279"/>
            <a:ext cx="5737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QUẢN TRỊ VIÊN</a:t>
            </a:r>
          </a:p>
        </p:txBody>
      </p:sp>
      <p:sp>
        <p:nvSpPr>
          <p:cNvPr id="29" name="TextBox 28">
            <a:extLst>
              <a:ext uri="{FF2B5EF4-FFF2-40B4-BE49-F238E27FC236}">
                <a16:creationId xmlns:a16="http://schemas.microsoft.com/office/drawing/2014/main" id="{57918C55-29B4-4B89-8AB9-52FD9CA7662A}"/>
              </a:ext>
            </a:extLst>
          </p:cNvPr>
          <p:cNvSpPr txBox="1"/>
          <p:nvPr/>
        </p:nvSpPr>
        <p:spPr>
          <a:xfrm>
            <a:off x="-2702139" y="687370"/>
            <a:ext cx="5737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2060"/>
                </a:solidFill>
                <a:latin typeface="#9Slide07 SVNGuerrilla" panose="00000500000000000000" pitchFamily="2" charset="0"/>
              </a:rPr>
              <a:t>KHÁCH HÀNG</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pic>
        <p:nvPicPr>
          <p:cNvPr id="35" name="Picture 34" descr="A picture containing outdoor object, web, day&#10;&#10;Description automatically generated">
            <a:extLst>
              <a:ext uri="{FF2B5EF4-FFF2-40B4-BE49-F238E27FC236}">
                <a16:creationId xmlns:a16="http://schemas.microsoft.com/office/drawing/2014/main" id="{572545B8-8369-4147-97CF-6F3F57FDC89E}"/>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3293" y="6858000"/>
            <a:ext cx="1385621" cy="779412"/>
          </a:xfrm>
          <a:prstGeom prst="rect">
            <a:avLst/>
          </a:prstGeom>
        </p:spPr>
      </p:pic>
      <p:sp>
        <p:nvSpPr>
          <p:cNvPr id="36" name="TextBox 35">
            <a:extLst>
              <a:ext uri="{FF2B5EF4-FFF2-40B4-BE49-F238E27FC236}">
                <a16:creationId xmlns:a16="http://schemas.microsoft.com/office/drawing/2014/main" id="{AAA4C4D8-5568-4B96-9BFB-A37BA651C0E7}"/>
              </a:ext>
            </a:extLst>
          </p:cNvPr>
          <p:cNvSpPr txBox="1"/>
          <p:nvPr/>
        </p:nvSpPr>
        <p:spPr>
          <a:xfrm>
            <a:off x="-1640659" y="6932183"/>
            <a:ext cx="13003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9Slide07 SVNGuerrilla" panose="00000500000000000000" pitchFamily="2" charset="0"/>
                <a:ea typeface="+mn-ea"/>
                <a:cs typeface="+mn-cs"/>
              </a:rPr>
              <a:t>DEMO</a:t>
            </a:r>
            <a:endParaRPr kumimoji="0" lang="en-US" sz="1050" b="0" i="0" u="none" strike="noStrike" kern="1200" cap="none" spc="0" normalizeH="0" baseline="0" noProof="0">
              <a:ln>
                <a:noFill/>
              </a:ln>
              <a:solidFill>
                <a:prstClr val="white"/>
              </a:solidFill>
              <a:effectLst/>
              <a:uLnTx/>
              <a:uFillTx/>
              <a:latin typeface="#9Slide07 SVNGuerrilla" panose="00000500000000000000" pitchFamily="2" charset="0"/>
              <a:ea typeface="+mn-ea"/>
              <a:cs typeface="+mn-cs"/>
            </a:endParaRPr>
          </a:p>
        </p:txBody>
      </p:sp>
    </p:spTree>
    <p:extLst>
      <p:ext uri="{BB962C8B-B14F-4D97-AF65-F5344CB8AC3E}">
        <p14:creationId xmlns:p14="http://schemas.microsoft.com/office/powerpoint/2010/main" val="191295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3" grpId="0" animBg="1"/>
      <p:bldP spid="24" grpId="0"/>
      <p:bldP spid="25" grpId="0"/>
      <p:bldP spid="26" grpId="0"/>
      <p:bldP spid="28" grpId="0"/>
      <p:bldP spid="30" grpId="0" animBg="1"/>
      <p:bldP spid="31" grpId="0" animBg="1"/>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web, day&#10;&#10;Description automatically generated">
            <a:extLst>
              <a:ext uri="{FF2B5EF4-FFF2-40B4-BE49-F238E27FC236}">
                <a16:creationId xmlns:a16="http://schemas.microsoft.com/office/drawing/2014/main" id="{7E2D40D4-D4CB-4908-9459-0F6AE6C1E30C}"/>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C816E97-11C1-4031-9715-E1847352BAB9}"/>
              </a:ext>
            </a:extLst>
          </p:cNvPr>
          <p:cNvSpPr/>
          <p:nvPr/>
        </p:nvSpPr>
        <p:spPr>
          <a:xfrm>
            <a:off x="281354" y="351692"/>
            <a:ext cx="11441723" cy="616633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AD72A4-25A2-479F-814C-1904E7AB51B9}"/>
              </a:ext>
            </a:extLst>
          </p:cNvPr>
          <p:cNvSpPr txBox="1"/>
          <p:nvPr/>
        </p:nvSpPr>
        <p:spPr>
          <a:xfrm>
            <a:off x="281347" y="2252064"/>
            <a:ext cx="1144172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white"/>
                </a:solidFill>
                <a:effectLst/>
                <a:uLnTx/>
                <a:uFillTx/>
                <a:latin typeface="#9Slide07 SVNGuerrilla" panose="00000500000000000000" pitchFamily="2" charset="0"/>
                <a:ea typeface="+mn-ea"/>
                <a:cs typeface="+mn-cs"/>
              </a:rPr>
              <a:t>DEMO</a:t>
            </a:r>
            <a:endParaRPr kumimoji="0" lang="en-US" sz="4800" b="0" i="0" u="none" strike="noStrike" kern="1200" cap="none" spc="0" normalizeH="0" baseline="0" noProof="0">
              <a:ln>
                <a:noFill/>
              </a:ln>
              <a:solidFill>
                <a:prstClr val="white"/>
              </a:solidFill>
              <a:effectLst/>
              <a:uLnTx/>
              <a:uFillTx/>
              <a:latin typeface="#9Slide07 SVNGuerrilla" panose="00000500000000000000" pitchFamily="2" charset="0"/>
              <a:ea typeface="+mn-ea"/>
              <a:cs typeface="+mn-cs"/>
            </a:endParaRPr>
          </a:p>
        </p:txBody>
      </p:sp>
    </p:spTree>
    <p:extLst>
      <p:ext uri="{BB962C8B-B14F-4D97-AF65-F5344CB8AC3E}">
        <p14:creationId xmlns:p14="http://schemas.microsoft.com/office/powerpoint/2010/main" val="192477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145125A3-F998-4054-B379-EC94A4D40A13}"/>
              </a:ext>
            </a:extLst>
          </p:cNvPr>
          <p:cNvSpPr txBox="1"/>
          <p:nvPr/>
        </p:nvSpPr>
        <p:spPr>
          <a:xfrm>
            <a:off x="1866612" y="213841"/>
            <a:ext cx="5737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MỘT SỐ HÌNH ẢNH TH</a:t>
            </a:r>
            <a:r>
              <a:rPr lang="en-US" sz="2800">
                <a:solidFill>
                  <a:srgbClr val="002060"/>
                </a:solidFill>
                <a:latin typeface="#9Slide07 SVNGuerrilla" panose="00000500000000000000" pitchFamily="2" charset="0"/>
              </a:rPr>
              <a:t>ỰC TẾ</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pic>
        <p:nvPicPr>
          <p:cNvPr id="5122" name="Picture 2" descr="Không có mô tả.">
            <a:extLst>
              <a:ext uri="{FF2B5EF4-FFF2-40B4-BE49-F238E27FC236}">
                <a16:creationId xmlns:a16="http://schemas.microsoft.com/office/drawing/2014/main" id="{7C7E519F-8197-4407-8D10-7BB5A455D1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781"/>
          <a:stretch/>
        </p:blipFill>
        <p:spPr bwMode="auto">
          <a:xfrm>
            <a:off x="1697007" y="1345224"/>
            <a:ext cx="4088878" cy="20290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hông có mô tả.">
            <a:extLst>
              <a:ext uri="{FF2B5EF4-FFF2-40B4-BE49-F238E27FC236}">
                <a16:creationId xmlns:a16="http://schemas.microsoft.com/office/drawing/2014/main" id="{5FA09F71-1720-40A4-9B0D-5CA07203E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446" y="3970610"/>
            <a:ext cx="4072972" cy="22910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hông có mô tả.">
            <a:extLst>
              <a:ext uri="{FF2B5EF4-FFF2-40B4-BE49-F238E27FC236}">
                <a16:creationId xmlns:a16="http://schemas.microsoft.com/office/drawing/2014/main" id="{16430B3F-D83A-4959-AA6B-6F3A4514C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157" y="1408051"/>
            <a:ext cx="3589046" cy="201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8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EF570418-DE7F-4AED-884F-DB651AE8FBD6}"/>
              </a:ext>
            </a:extLst>
          </p:cNvPr>
          <p:cNvSpPr txBox="1"/>
          <p:nvPr/>
        </p:nvSpPr>
        <p:spPr>
          <a:xfrm>
            <a:off x="-805648" y="3006139"/>
            <a:ext cx="4893120" cy="646331"/>
          </a:xfrm>
          <a:prstGeom prst="rect">
            <a:avLst/>
          </a:prstGeom>
          <a:noFill/>
        </p:spPr>
        <p:txBody>
          <a:bodyPr wrap="square" rtlCol="0">
            <a:spAutoFit/>
          </a:bodyPr>
          <a:lstStyle/>
          <a:p>
            <a:pPr algn="ctr"/>
            <a:r>
              <a:rPr lang="en-US" sz="3600">
                <a:solidFill>
                  <a:srgbClr val="002060"/>
                </a:solidFill>
                <a:latin typeface="#9Slide03 SFU Futura_12" panose="00000400000000000000" pitchFamily="2" charset="0"/>
                <a:ea typeface="Semplicita" panose="020B0302020102020304" pitchFamily="34" charset="0"/>
              </a:rPr>
              <a:t>NHÓM DHNQ</a:t>
            </a:r>
            <a:endParaRPr lang="en-US" sz="3600" dirty="0">
              <a:solidFill>
                <a:srgbClr val="002060"/>
              </a:solidFill>
              <a:latin typeface="#9Slide03 SFU Futura_12" panose="00000400000000000000" pitchFamily="2" charset="0"/>
              <a:ea typeface="Semplicita" panose="020B0302020102020304" pitchFamily="34" charset="0"/>
            </a:endParaRPr>
          </a:p>
        </p:txBody>
      </p:sp>
      <p:sp>
        <p:nvSpPr>
          <p:cNvPr id="6" name="Freeform: Shape 5">
            <a:extLst>
              <a:ext uri="{FF2B5EF4-FFF2-40B4-BE49-F238E27FC236}">
                <a16:creationId xmlns:a16="http://schemas.microsoft.com/office/drawing/2014/main" id="{CB239DFD-0023-4B81-95FE-04BB49098F31}"/>
              </a:ext>
            </a:extLst>
          </p:cNvPr>
          <p:cNvSpPr/>
          <p:nvPr/>
        </p:nvSpPr>
        <p:spPr>
          <a:xfrm>
            <a:off x="0" y="-1118"/>
            <a:ext cx="12192000" cy="6858000"/>
          </a:xfrm>
          <a:custGeom>
            <a:avLst/>
            <a:gdLst>
              <a:gd name="connsiteX0" fmla="*/ 6096000 w 12192000"/>
              <a:gd name="connsiteY0" fmla="*/ 476250 h 6858000"/>
              <a:gd name="connsiteX1" fmla="*/ 3143250 w 12192000"/>
              <a:gd name="connsiteY1" fmla="*/ 3429000 h 6858000"/>
              <a:gd name="connsiteX2" fmla="*/ 6096000 w 12192000"/>
              <a:gd name="connsiteY2" fmla="*/ 6381751 h 6858000"/>
              <a:gd name="connsiteX3" fmla="*/ 9048751 w 12192000"/>
              <a:gd name="connsiteY3" fmla="*/ 3429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096000" y="476250"/>
                </a:moveTo>
                <a:lnTo>
                  <a:pt x="3143250" y="3429000"/>
                </a:lnTo>
                <a:lnTo>
                  <a:pt x="6096000" y="6381751"/>
                </a:lnTo>
                <a:lnTo>
                  <a:pt x="9048751" y="3429000"/>
                </a:lnTo>
                <a:close/>
                <a:moveTo>
                  <a:pt x="0" y="0"/>
                </a:moveTo>
                <a:lnTo>
                  <a:pt x="12192000" y="0"/>
                </a:lnTo>
                <a:lnTo>
                  <a:pt x="12192000" y="6858000"/>
                </a:lnTo>
                <a:lnTo>
                  <a:pt x="0" y="68580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317008D-A9BB-4D61-903D-321E6C305383}"/>
              </a:ext>
            </a:extLst>
          </p:cNvPr>
          <p:cNvGrpSpPr/>
          <p:nvPr/>
        </p:nvGrpSpPr>
        <p:grpSpPr>
          <a:xfrm>
            <a:off x="2127885" y="2730500"/>
            <a:ext cx="1383030" cy="1397000"/>
            <a:chOff x="1927225" y="2476500"/>
            <a:chExt cx="1885950" cy="1905000"/>
          </a:xfrm>
        </p:grpSpPr>
        <p:cxnSp>
          <p:nvCxnSpPr>
            <p:cNvPr id="7" name="Straight Connector 6">
              <a:extLst>
                <a:ext uri="{FF2B5EF4-FFF2-40B4-BE49-F238E27FC236}">
                  <a16:creationId xmlns:a16="http://schemas.microsoft.com/office/drawing/2014/main" id="{9178D0D5-BB70-402B-8AFE-C4F675D2FE1E}"/>
                </a:ext>
              </a:extLst>
            </p:cNvPr>
            <p:cNvCxnSpPr/>
            <p:nvPr/>
          </p:nvCxnSpPr>
          <p:spPr>
            <a:xfrm flipV="1">
              <a:off x="1927225" y="2476500"/>
              <a:ext cx="1885950" cy="1905000"/>
            </a:xfrm>
            <a:prstGeom prst="line">
              <a:avLst/>
            </a:prstGeom>
            <a:ln w="3175">
              <a:solidFill>
                <a:srgbClr val="DFDFDD">
                  <a:alpha val="5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3C40F3-9DB5-4980-9578-AC33C3CCAA92}"/>
                </a:ext>
              </a:extLst>
            </p:cNvPr>
            <p:cNvCxnSpPr>
              <a:cxnSpLocks/>
            </p:cNvCxnSpPr>
            <p:nvPr/>
          </p:nvCxnSpPr>
          <p:spPr>
            <a:xfrm>
              <a:off x="1927225" y="2476500"/>
              <a:ext cx="1883664" cy="1901952"/>
            </a:xfrm>
            <a:prstGeom prst="line">
              <a:avLst/>
            </a:prstGeom>
            <a:ln w="3175">
              <a:solidFill>
                <a:srgbClr val="DFDFDD">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246DEBF-F435-46C7-BA35-B4EEE26BE11C}"/>
              </a:ext>
            </a:extLst>
          </p:cNvPr>
          <p:cNvGrpSpPr/>
          <p:nvPr/>
        </p:nvGrpSpPr>
        <p:grpSpPr>
          <a:xfrm>
            <a:off x="2447647" y="2730500"/>
            <a:ext cx="1383030" cy="1397000"/>
            <a:chOff x="1927225" y="2476500"/>
            <a:chExt cx="1885950" cy="1905000"/>
          </a:xfrm>
        </p:grpSpPr>
        <p:cxnSp>
          <p:nvCxnSpPr>
            <p:cNvPr id="16" name="Straight Connector 15">
              <a:extLst>
                <a:ext uri="{FF2B5EF4-FFF2-40B4-BE49-F238E27FC236}">
                  <a16:creationId xmlns:a16="http://schemas.microsoft.com/office/drawing/2014/main" id="{00CD4EF5-76EA-4AB4-87EF-640A258001C1}"/>
                </a:ext>
              </a:extLst>
            </p:cNvPr>
            <p:cNvCxnSpPr/>
            <p:nvPr/>
          </p:nvCxnSpPr>
          <p:spPr>
            <a:xfrm flipV="1">
              <a:off x="1927225" y="2476500"/>
              <a:ext cx="1885950" cy="1905000"/>
            </a:xfrm>
            <a:prstGeom prst="line">
              <a:avLst/>
            </a:prstGeom>
            <a:ln w="3175">
              <a:solidFill>
                <a:schemeClr val="tx1">
                  <a:lumMod val="85000"/>
                  <a:lumOff val="1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BA5EFE-5E78-4917-899E-56EC1416B836}"/>
                </a:ext>
              </a:extLst>
            </p:cNvPr>
            <p:cNvCxnSpPr>
              <a:cxnSpLocks/>
            </p:cNvCxnSpPr>
            <p:nvPr/>
          </p:nvCxnSpPr>
          <p:spPr>
            <a:xfrm>
              <a:off x="1927225" y="2476500"/>
              <a:ext cx="1883664" cy="1901952"/>
            </a:xfrm>
            <a:prstGeom prst="line">
              <a:avLst/>
            </a:prstGeom>
            <a:ln w="3175">
              <a:solidFill>
                <a:schemeClr val="tx1">
                  <a:lumMod val="85000"/>
                  <a:lumOff val="15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378E3F4-6701-4681-A859-ECA1D44D6A4B}"/>
              </a:ext>
            </a:extLst>
          </p:cNvPr>
          <p:cNvGrpSpPr/>
          <p:nvPr/>
        </p:nvGrpSpPr>
        <p:grpSpPr>
          <a:xfrm>
            <a:off x="8683836" y="2730500"/>
            <a:ext cx="1383030" cy="1397000"/>
            <a:chOff x="1927225" y="2476500"/>
            <a:chExt cx="1885950" cy="1905000"/>
          </a:xfrm>
        </p:grpSpPr>
        <p:cxnSp>
          <p:nvCxnSpPr>
            <p:cNvPr id="19" name="Straight Connector 18">
              <a:extLst>
                <a:ext uri="{FF2B5EF4-FFF2-40B4-BE49-F238E27FC236}">
                  <a16:creationId xmlns:a16="http://schemas.microsoft.com/office/drawing/2014/main" id="{B23E7C3F-614D-4722-AA17-ED9E7BC2BC4B}"/>
                </a:ext>
              </a:extLst>
            </p:cNvPr>
            <p:cNvCxnSpPr/>
            <p:nvPr/>
          </p:nvCxnSpPr>
          <p:spPr>
            <a:xfrm flipV="1">
              <a:off x="1927225" y="2476500"/>
              <a:ext cx="1885950" cy="1905000"/>
            </a:xfrm>
            <a:prstGeom prst="line">
              <a:avLst/>
            </a:prstGeom>
            <a:ln w="3175">
              <a:solidFill>
                <a:srgbClr val="DFDFDD">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4B2796-45D3-4149-8DCD-5859926F56B2}"/>
                </a:ext>
              </a:extLst>
            </p:cNvPr>
            <p:cNvCxnSpPr>
              <a:cxnSpLocks/>
            </p:cNvCxnSpPr>
            <p:nvPr/>
          </p:nvCxnSpPr>
          <p:spPr>
            <a:xfrm>
              <a:off x="1927225" y="2476500"/>
              <a:ext cx="1883664" cy="1901952"/>
            </a:xfrm>
            <a:prstGeom prst="line">
              <a:avLst/>
            </a:prstGeom>
            <a:ln w="3175">
              <a:solidFill>
                <a:srgbClr val="DFDFDD">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95F5474D-A7E8-471D-A37F-91D019A8D050}"/>
              </a:ext>
            </a:extLst>
          </p:cNvPr>
          <p:cNvGrpSpPr/>
          <p:nvPr/>
        </p:nvGrpSpPr>
        <p:grpSpPr>
          <a:xfrm>
            <a:off x="8361325" y="2730500"/>
            <a:ext cx="1383030" cy="1397000"/>
            <a:chOff x="1927225" y="2476500"/>
            <a:chExt cx="1885950" cy="1905000"/>
          </a:xfrm>
        </p:grpSpPr>
        <p:cxnSp>
          <p:nvCxnSpPr>
            <p:cNvPr id="22" name="Straight Connector 21">
              <a:extLst>
                <a:ext uri="{FF2B5EF4-FFF2-40B4-BE49-F238E27FC236}">
                  <a16:creationId xmlns:a16="http://schemas.microsoft.com/office/drawing/2014/main" id="{36B977B8-3ED5-40B7-9F95-602549D29A17}"/>
                </a:ext>
              </a:extLst>
            </p:cNvPr>
            <p:cNvCxnSpPr/>
            <p:nvPr/>
          </p:nvCxnSpPr>
          <p:spPr>
            <a:xfrm flipV="1">
              <a:off x="1927225" y="2476500"/>
              <a:ext cx="1885950" cy="1905000"/>
            </a:xfrm>
            <a:prstGeom prst="line">
              <a:avLst/>
            </a:prstGeom>
            <a:ln w="3175">
              <a:solidFill>
                <a:schemeClr val="tx1">
                  <a:lumMod val="85000"/>
                  <a:lumOff val="1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22C55F-124E-4C7F-83E0-F8A69F0C0766}"/>
                </a:ext>
              </a:extLst>
            </p:cNvPr>
            <p:cNvCxnSpPr>
              <a:cxnSpLocks/>
            </p:cNvCxnSpPr>
            <p:nvPr/>
          </p:nvCxnSpPr>
          <p:spPr>
            <a:xfrm>
              <a:off x="1927225" y="2476500"/>
              <a:ext cx="1883664" cy="1901952"/>
            </a:xfrm>
            <a:prstGeom prst="line">
              <a:avLst/>
            </a:prstGeom>
            <a:ln w="3175">
              <a:solidFill>
                <a:schemeClr val="tx1">
                  <a:lumMod val="85000"/>
                  <a:lumOff val="1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57CC9D42-D0C6-483E-91E1-3E43D9FD0654}"/>
              </a:ext>
            </a:extLst>
          </p:cNvPr>
          <p:cNvSpPr/>
          <p:nvPr/>
        </p:nvSpPr>
        <p:spPr>
          <a:xfrm rot="2700000">
            <a:off x="1691676" y="2030095"/>
            <a:ext cx="245110" cy="24511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DAAC9A7-45C2-474D-ACCE-D93F2C0348BE}"/>
              </a:ext>
            </a:extLst>
          </p:cNvPr>
          <p:cNvSpPr/>
          <p:nvPr/>
        </p:nvSpPr>
        <p:spPr>
          <a:xfrm rot="2700000">
            <a:off x="9620124" y="-122555"/>
            <a:ext cx="245110" cy="245110"/>
          </a:xfrm>
          <a:prstGeom prst="rect">
            <a:avLst/>
          </a:prstGeom>
          <a:solidFill>
            <a:srgbClr val="DFD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AD2108B-CA99-4D83-9E25-6367129080F7}"/>
              </a:ext>
            </a:extLst>
          </p:cNvPr>
          <p:cNvSpPr/>
          <p:nvPr/>
        </p:nvSpPr>
        <p:spPr>
          <a:xfrm rot="2700000">
            <a:off x="8065452" y="2003206"/>
            <a:ext cx="245110" cy="245110"/>
          </a:xfrm>
          <a:prstGeom prst="rect">
            <a:avLst/>
          </a:prstGeom>
          <a:solidFill>
            <a:srgbClr val="DFD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FDD586-E53C-4E38-9B00-2A2F10D0825A}"/>
              </a:ext>
            </a:extLst>
          </p:cNvPr>
          <p:cNvSpPr/>
          <p:nvPr/>
        </p:nvSpPr>
        <p:spPr>
          <a:xfrm rot="2700000">
            <a:off x="5391664" y="798915"/>
            <a:ext cx="245110" cy="245110"/>
          </a:xfrm>
          <a:prstGeom prst="rect">
            <a:avLst/>
          </a:prstGeom>
          <a:solidFill>
            <a:srgbClr val="DFD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CE2498-B9E3-4D29-839E-F2C3710AC9CF}"/>
              </a:ext>
            </a:extLst>
          </p:cNvPr>
          <p:cNvSpPr/>
          <p:nvPr/>
        </p:nvSpPr>
        <p:spPr>
          <a:xfrm rot="2700000">
            <a:off x="6960552" y="4657367"/>
            <a:ext cx="245110" cy="2451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4037C67-217F-4F9B-B2E8-F69BB1C9FB59}"/>
              </a:ext>
            </a:extLst>
          </p:cNvPr>
          <p:cNvSpPr/>
          <p:nvPr/>
        </p:nvSpPr>
        <p:spPr>
          <a:xfrm rot="2700000">
            <a:off x="5536407" y="5653384"/>
            <a:ext cx="245110" cy="2451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54A2FB9-07AA-4384-80B7-B8A9714B7F04}"/>
              </a:ext>
            </a:extLst>
          </p:cNvPr>
          <p:cNvSpPr txBox="1"/>
          <p:nvPr/>
        </p:nvSpPr>
        <p:spPr>
          <a:xfrm>
            <a:off x="3561346" y="2749207"/>
            <a:ext cx="4779034" cy="1015663"/>
          </a:xfrm>
          <a:prstGeom prst="rect">
            <a:avLst/>
          </a:prstGeom>
          <a:noFill/>
        </p:spPr>
        <p:txBody>
          <a:bodyPr wrap="square" rtlCol="0">
            <a:spAutoFit/>
          </a:bodyPr>
          <a:lstStyle/>
          <a:p>
            <a:pPr algn="ctr"/>
            <a:r>
              <a:rPr lang="en-US" sz="3000">
                <a:solidFill>
                  <a:srgbClr val="002060"/>
                </a:solidFill>
                <a:latin typeface="#9Slide03 SFU Futura_12" panose="00000400000000000000" pitchFamily="2" charset="0"/>
              </a:rPr>
              <a:t>CÔNG NGHỆ WEB</a:t>
            </a:r>
          </a:p>
          <a:p>
            <a:pPr algn="ctr"/>
            <a:r>
              <a:rPr lang="en-US" sz="3000">
                <a:solidFill>
                  <a:srgbClr val="002060"/>
                </a:solidFill>
                <a:latin typeface="#9Slide03 SFU Futura_12" panose="00000400000000000000" pitchFamily="2" charset="0"/>
              </a:rPr>
              <a:t>VÀ DỊCH VỤ TRỰC TUYẾN</a:t>
            </a:r>
            <a:endParaRPr lang="en-US" sz="3000" dirty="0">
              <a:solidFill>
                <a:srgbClr val="002060"/>
              </a:solidFill>
              <a:latin typeface="#9Slide03 SFU Futura_12" panose="00000400000000000000" pitchFamily="2" charset="0"/>
            </a:endParaRPr>
          </a:p>
        </p:txBody>
      </p:sp>
    </p:spTree>
    <p:extLst>
      <p:ext uri="{BB962C8B-B14F-4D97-AF65-F5344CB8AC3E}">
        <p14:creationId xmlns:p14="http://schemas.microsoft.com/office/powerpoint/2010/main" val="3693271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91667E-6 1.85185E-6 L 0.38268 1.85185E-6 " pathEditMode="relative" rAng="0" ptsTypes="AA">
                                      <p:cBhvr>
                                        <p:cTn id="6" dur="1000" fill="hold"/>
                                        <p:tgtEl>
                                          <p:spTgt spid="42"/>
                                        </p:tgtEl>
                                        <p:attrNameLst>
                                          <p:attrName>ppt_x</p:attrName>
                                          <p:attrName>ppt_y</p:attrName>
                                        </p:attrNameLst>
                                      </p:cBhvr>
                                      <p:rCtr x="19128" y="0"/>
                                    </p:animMotion>
                                  </p:childTnLst>
                                </p:cTn>
                              </p:par>
                            </p:childTnLst>
                          </p:cTn>
                        </p:par>
                        <p:par>
                          <p:cTn id="7" fill="hold">
                            <p:stCondLst>
                              <p:cond delay="1000"/>
                            </p:stCondLst>
                            <p:childTnLst>
                              <p:par>
                                <p:cTn id="8" presetID="1" presetClass="exit" presetSubtype="0" fill="hold" grpId="1" nodeType="afterEffect">
                                  <p:stCondLst>
                                    <p:cond delay="250"/>
                                  </p:stCondLst>
                                  <p:childTnLst>
                                    <p:set>
                                      <p:cBhvr>
                                        <p:cTn id="9" dur="1" fill="hold">
                                          <p:stCondLst>
                                            <p:cond delay="0"/>
                                          </p:stCondLst>
                                        </p:cTn>
                                        <p:tgtEl>
                                          <p:spTgt spid="42"/>
                                        </p:tgtEl>
                                        <p:attrNameLst>
                                          <p:attrName>style.visibility</p:attrName>
                                        </p:attrNameLst>
                                      </p:cBhvr>
                                      <p:to>
                                        <p:strVal val="hidden"/>
                                      </p:to>
                                    </p:set>
                                  </p:childTnLst>
                                </p:cTn>
                              </p:par>
                            </p:childTnLst>
                          </p:cTn>
                        </p:par>
                        <p:par>
                          <p:cTn id="10" fill="hold">
                            <p:stCondLst>
                              <p:cond delay="1250"/>
                            </p:stCondLst>
                            <p:childTnLst>
                              <p:par>
                                <p:cTn id="11" presetID="53" presetClass="entr" presetSubtype="16"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400" fill="hold"/>
                                        <p:tgtEl>
                                          <p:spTgt spid="44"/>
                                        </p:tgtEl>
                                        <p:attrNameLst>
                                          <p:attrName>ppt_w</p:attrName>
                                        </p:attrNameLst>
                                      </p:cBhvr>
                                      <p:tavLst>
                                        <p:tav tm="0">
                                          <p:val>
                                            <p:fltVal val="0"/>
                                          </p:val>
                                        </p:tav>
                                        <p:tav tm="100000">
                                          <p:val>
                                            <p:strVal val="#ppt_w"/>
                                          </p:val>
                                        </p:tav>
                                      </p:tavLst>
                                    </p:anim>
                                    <p:anim calcmode="lin" valueType="num">
                                      <p:cBhvr>
                                        <p:cTn id="14" dur="400" fill="hold"/>
                                        <p:tgtEl>
                                          <p:spTgt spid="44"/>
                                        </p:tgtEl>
                                        <p:attrNameLst>
                                          <p:attrName>ppt_h</p:attrName>
                                        </p:attrNameLst>
                                      </p:cBhvr>
                                      <p:tavLst>
                                        <p:tav tm="0">
                                          <p:val>
                                            <p:fltVal val="0"/>
                                          </p:val>
                                        </p:tav>
                                        <p:tav tm="100000">
                                          <p:val>
                                            <p:strVal val="#ppt_h"/>
                                          </p:val>
                                        </p:tav>
                                      </p:tavLst>
                                    </p:anim>
                                    <p:animEffect transition="in" filter="fade">
                                      <p:cBhvr>
                                        <p:cTn id="15"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áo giá thiết kế website thương mại điện tử trọn gói từ A đến Z">
            <a:extLst>
              <a:ext uri="{FF2B5EF4-FFF2-40B4-BE49-F238E27FC236}">
                <a16:creationId xmlns:a16="http://schemas.microsoft.com/office/drawing/2014/main" id="{38677869-E734-412D-B349-5C37052A9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1" b="40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D898524F-76FD-463B-A56E-D09DC8D1AB36}"/>
              </a:ext>
            </a:extLst>
          </p:cNvPr>
          <p:cNvSpPr/>
          <p:nvPr/>
        </p:nvSpPr>
        <p:spPr>
          <a:xfrm>
            <a:off x="0" y="0"/>
            <a:ext cx="12192000" cy="6896390"/>
          </a:xfrm>
          <a:custGeom>
            <a:avLst/>
            <a:gdLst>
              <a:gd name="connsiteX0" fmla="*/ 0 w 6811347"/>
              <a:gd name="connsiteY0" fmla="*/ 0 h 6858000"/>
              <a:gd name="connsiteX1" fmla="*/ 6811347 w 6811347"/>
              <a:gd name="connsiteY1" fmla="*/ 0 h 6858000"/>
              <a:gd name="connsiteX2" fmla="*/ 6811347 w 6811347"/>
              <a:gd name="connsiteY2" fmla="*/ 6858000 h 6858000"/>
              <a:gd name="connsiteX3" fmla="*/ 0 w 6811347"/>
              <a:gd name="connsiteY3" fmla="*/ 6858000 h 6858000"/>
              <a:gd name="connsiteX4" fmla="*/ 0 w 6811347"/>
              <a:gd name="connsiteY4" fmla="*/ 0 h 6858000"/>
              <a:gd name="connsiteX0" fmla="*/ 0 w 6811347"/>
              <a:gd name="connsiteY0" fmla="*/ 0 h 6858000"/>
              <a:gd name="connsiteX1" fmla="*/ 4329404 w 6811347"/>
              <a:gd name="connsiteY1" fmla="*/ 0 h 6858000"/>
              <a:gd name="connsiteX2" fmla="*/ 6811347 w 6811347"/>
              <a:gd name="connsiteY2" fmla="*/ 6858000 h 6858000"/>
              <a:gd name="connsiteX3" fmla="*/ 0 w 6811347"/>
              <a:gd name="connsiteY3" fmla="*/ 6858000 h 6858000"/>
              <a:gd name="connsiteX4" fmla="*/ 0 w 6811347"/>
              <a:gd name="connsiteY4" fmla="*/ 0 h 6858000"/>
              <a:gd name="connsiteX0" fmla="*/ 0 w 6811347"/>
              <a:gd name="connsiteY0" fmla="*/ 23149 h 6881149"/>
              <a:gd name="connsiteX1" fmla="*/ 4902549 w 6811347"/>
              <a:gd name="connsiteY1" fmla="*/ 0 h 6881149"/>
              <a:gd name="connsiteX2" fmla="*/ 6811347 w 6811347"/>
              <a:gd name="connsiteY2" fmla="*/ 6881149 h 6881149"/>
              <a:gd name="connsiteX3" fmla="*/ 0 w 6811347"/>
              <a:gd name="connsiteY3" fmla="*/ 6881149 h 6881149"/>
              <a:gd name="connsiteX4" fmla="*/ 0 w 6811347"/>
              <a:gd name="connsiteY4" fmla="*/ 23149 h 688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1347" h="6881149">
                <a:moveTo>
                  <a:pt x="0" y="23149"/>
                </a:moveTo>
                <a:lnTo>
                  <a:pt x="4902549" y="0"/>
                </a:lnTo>
                <a:lnTo>
                  <a:pt x="6811347" y="6881149"/>
                </a:lnTo>
                <a:lnTo>
                  <a:pt x="0" y="6881149"/>
                </a:lnTo>
                <a:lnTo>
                  <a:pt x="0" y="23149"/>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9800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Data 7">
            <a:extLst>
              <a:ext uri="{FF2B5EF4-FFF2-40B4-BE49-F238E27FC236}">
                <a16:creationId xmlns:a16="http://schemas.microsoft.com/office/drawing/2014/main" id="{A432C746-3F65-4D08-BFC6-789ADA1C4BE1}"/>
              </a:ext>
            </a:extLst>
          </p:cNvPr>
          <p:cNvSpPr/>
          <p:nvPr/>
        </p:nvSpPr>
        <p:spPr>
          <a:xfrm rot="20351244">
            <a:off x="5710790" y="-620574"/>
            <a:ext cx="758636" cy="9243708"/>
          </a:xfrm>
          <a:prstGeom prst="flowChartInputOutpu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7F0B05B-EE25-4355-B019-47461DA9FA16}"/>
              </a:ext>
            </a:extLst>
          </p:cNvPr>
          <p:cNvCxnSpPr/>
          <p:nvPr/>
        </p:nvCxnSpPr>
        <p:spPr>
          <a:xfrm>
            <a:off x="4747871" y="5764924"/>
            <a:ext cx="6589986"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9C37B75-C59A-4382-8A5B-EB03E731D192}"/>
              </a:ext>
            </a:extLst>
          </p:cNvPr>
          <p:cNvSpPr/>
          <p:nvPr/>
        </p:nvSpPr>
        <p:spPr>
          <a:xfrm>
            <a:off x="-2118167" y="-23150"/>
            <a:ext cx="8941089" cy="6896390"/>
          </a:xfrm>
          <a:custGeom>
            <a:avLst/>
            <a:gdLst>
              <a:gd name="connsiteX0" fmla="*/ 0 w 6811347"/>
              <a:gd name="connsiteY0" fmla="*/ 0 h 6858000"/>
              <a:gd name="connsiteX1" fmla="*/ 6811347 w 6811347"/>
              <a:gd name="connsiteY1" fmla="*/ 0 h 6858000"/>
              <a:gd name="connsiteX2" fmla="*/ 6811347 w 6811347"/>
              <a:gd name="connsiteY2" fmla="*/ 6858000 h 6858000"/>
              <a:gd name="connsiteX3" fmla="*/ 0 w 6811347"/>
              <a:gd name="connsiteY3" fmla="*/ 6858000 h 6858000"/>
              <a:gd name="connsiteX4" fmla="*/ 0 w 6811347"/>
              <a:gd name="connsiteY4" fmla="*/ 0 h 6858000"/>
              <a:gd name="connsiteX0" fmla="*/ 0 w 6811347"/>
              <a:gd name="connsiteY0" fmla="*/ 0 h 6858000"/>
              <a:gd name="connsiteX1" fmla="*/ 4329404 w 6811347"/>
              <a:gd name="connsiteY1" fmla="*/ 0 h 6858000"/>
              <a:gd name="connsiteX2" fmla="*/ 6811347 w 6811347"/>
              <a:gd name="connsiteY2" fmla="*/ 6858000 h 6858000"/>
              <a:gd name="connsiteX3" fmla="*/ 0 w 6811347"/>
              <a:gd name="connsiteY3" fmla="*/ 6858000 h 6858000"/>
              <a:gd name="connsiteX4" fmla="*/ 0 w 6811347"/>
              <a:gd name="connsiteY4" fmla="*/ 0 h 6858000"/>
              <a:gd name="connsiteX0" fmla="*/ 0 w 6811347"/>
              <a:gd name="connsiteY0" fmla="*/ 23149 h 6881149"/>
              <a:gd name="connsiteX1" fmla="*/ 4902549 w 6811347"/>
              <a:gd name="connsiteY1" fmla="*/ 0 h 6881149"/>
              <a:gd name="connsiteX2" fmla="*/ 6811347 w 6811347"/>
              <a:gd name="connsiteY2" fmla="*/ 6881149 h 6881149"/>
              <a:gd name="connsiteX3" fmla="*/ 0 w 6811347"/>
              <a:gd name="connsiteY3" fmla="*/ 6881149 h 6881149"/>
              <a:gd name="connsiteX4" fmla="*/ 0 w 6811347"/>
              <a:gd name="connsiteY4" fmla="*/ 23149 h 688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1347" h="6881149">
                <a:moveTo>
                  <a:pt x="0" y="23149"/>
                </a:moveTo>
                <a:lnTo>
                  <a:pt x="4902549" y="0"/>
                </a:lnTo>
                <a:lnTo>
                  <a:pt x="6811347" y="6881149"/>
                </a:lnTo>
                <a:lnTo>
                  <a:pt x="0" y="6881149"/>
                </a:lnTo>
                <a:lnTo>
                  <a:pt x="0" y="23149"/>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06B31BE-DFCB-4250-8443-C078D6C23AED}"/>
              </a:ext>
            </a:extLst>
          </p:cNvPr>
          <p:cNvCxnSpPr/>
          <p:nvPr/>
        </p:nvCxnSpPr>
        <p:spPr>
          <a:xfrm>
            <a:off x="4603531" y="725214"/>
            <a:ext cx="65899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8D60EF-BD2D-41E4-A0C9-9E49E66DD117}"/>
              </a:ext>
            </a:extLst>
          </p:cNvPr>
          <p:cNvCxnSpPr>
            <a:cxnSpLocks/>
          </p:cNvCxnSpPr>
          <p:nvPr/>
        </p:nvCxnSpPr>
        <p:spPr>
          <a:xfrm>
            <a:off x="11193517" y="725214"/>
            <a:ext cx="144340" cy="503971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F605F76-EA01-497E-AA49-E1DDD01EB303}"/>
              </a:ext>
            </a:extLst>
          </p:cNvPr>
          <p:cNvSpPr txBox="1"/>
          <p:nvPr/>
        </p:nvSpPr>
        <p:spPr>
          <a:xfrm>
            <a:off x="9574159" y="321857"/>
            <a:ext cx="4259101" cy="830997"/>
          </a:xfrm>
          <a:prstGeom prst="rect">
            <a:avLst/>
          </a:prstGeom>
          <a:noFill/>
        </p:spPr>
        <p:txBody>
          <a:bodyPr wrap="square" rtlCol="0">
            <a:spAutoFit/>
          </a:bodyPr>
          <a:lstStyle/>
          <a:p>
            <a:r>
              <a:rPr lang="en-US" sz="4800">
                <a:solidFill>
                  <a:srgbClr val="002060"/>
                </a:solidFill>
                <a:latin typeface="#9Slide07 SVNAvengeance" pitchFamily="2" charset="0"/>
              </a:rPr>
              <a:t>Thành viên</a:t>
            </a:r>
          </a:p>
        </p:txBody>
      </p:sp>
      <p:sp>
        <p:nvSpPr>
          <p:cNvPr id="19" name="TextBox 18">
            <a:extLst>
              <a:ext uri="{FF2B5EF4-FFF2-40B4-BE49-F238E27FC236}">
                <a16:creationId xmlns:a16="http://schemas.microsoft.com/office/drawing/2014/main" id="{66C0817D-207A-481A-B118-761EFD59DCAB}"/>
              </a:ext>
            </a:extLst>
          </p:cNvPr>
          <p:cNvSpPr txBox="1"/>
          <p:nvPr/>
        </p:nvSpPr>
        <p:spPr>
          <a:xfrm>
            <a:off x="5603617" y="1348246"/>
            <a:ext cx="520140" cy="584775"/>
          </a:xfrm>
          <a:prstGeom prst="rect">
            <a:avLst/>
          </a:prstGeom>
          <a:noFill/>
        </p:spPr>
        <p:txBody>
          <a:bodyPr wrap="square" rtlCol="0">
            <a:spAutoFit/>
          </a:bodyPr>
          <a:lstStyle/>
          <a:p>
            <a:r>
              <a:rPr lang="en-US" sz="3200">
                <a:solidFill>
                  <a:schemeClr val="bg1"/>
                </a:solidFill>
                <a:latin typeface="#9Slide07 SVNGuerrilla" panose="00000500000000000000" pitchFamily="2" charset="0"/>
              </a:rPr>
              <a:t>1</a:t>
            </a:r>
          </a:p>
        </p:txBody>
      </p:sp>
      <p:sp>
        <p:nvSpPr>
          <p:cNvPr id="22" name="TextBox 21">
            <a:extLst>
              <a:ext uri="{FF2B5EF4-FFF2-40B4-BE49-F238E27FC236}">
                <a16:creationId xmlns:a16="http://schemas.microsoft.com/office/drawing/2014/main" id="{20C6AF24-E2C4-44D1-B40A-4D55DAA7B3B5}"/>
              </a:ext>
            </a:extLst>
          </p:cNvPr>
          <p:cNvSpPr txBox="1"/>
          <p:nvPr/>
        </p:nvSpPr>
        <p:spPr>
          <a:xfrm>
            <a:off x="6049796" y="1516916"/>
            <a:ext cx="5933658" cy="400110"/>
          </a:xfrm>
          <a:prstGeom prst="rect">
            <a:avLst/>
          </a:prstGeom>
          <a:noFill/>
        </p:spPr>
        <p:txBody>
          <a:bodyPr wrap="square" rtlCol="0">
            <a:spAutoFit/>
          </a:bodyPr>
          <a:lstStyle/>
          <a:p>
            <a:r>
              <a:rPr lang="en-US" sz="2000">
                <a:solidFill>
                  <a:srgbClr val="002060"/>
                </a:solidFill>
                <a:latin typeface="#9Slide03 SFU Futura_12" panose="00000400000000000000" pitchFamily="2" charset="0"/>
              </a:rPr>
              <a:t>PHẠM THỊ MỸ DUYÊN - 20173075</a:t>
            </a:r>
          </a:p>
        </p:txBody>
      </p:sp>
      <p:sp>
        <p:nvSpPr>
          <p:cNvPr id="23" name="TextBox 22">
            <a:extLst>
              <a:ext uri="{FF2B5EF4-FFF2-40B4-BE49-F238E27FC236}">
                <a16:creationId xmlns:a16="http://schemas.microsoft.com/office/drawing/2014/main" id="{E156E8DA-0A8C-4A67-8F26-A0D53EDED6F2}"/>
              </a:ext>
            </a:extLst>
          </p:cNvPr>
          <p:cNvSpPr txBox="1"/>
          <p:nvPr/>
        </p:nvSpPr>
        <p:spPr>
          <a:xfrm>
            <a:off x="6457418" y="2491804"/>
            <a:ext cx="5933658" cy="400110"/>
          </a:xfrm>
          <a:prstGeom prst="rect">
            <a:avLst/>
          </a:prstGeom>
          <a:noFill/>
        </p:spPr>
        <p:txBody>
          <a:bodyPr wrap="square" rtlCol="0">
            <a:spAutoFit/>
          </a:bodyPr>
          <a:lstStyle/>
          <a:p>
            <a:r>
              <a:rPr lang="en-US" sz="2000">
                <a:solidFill>
                  <a:srgbClr val="002060"/>
                </a:solidFill>
                <a:latin typeface="#9Slide03 SFU Futura_12" panose="00000400000000000000" pitchFamily="2" charset="0"/>
              </a:rPr>
              <a:t>VŨ THỊ HẰNG - 20173096</a:t>
            </a:r>
          </a:p>
        </p:txBody>
      </p:sp>
      <p:sp>
        <p:nvSpPr>
          <p:cNvPr id="24" name="TextBox 23">
            <a:extLst>
              <a:ext uri="{FF2B5EF4-FFF2-40B4-BE49-F238E27FC236}">
                <a16:creationId xmlns:a16="http://schemas.microsoft.com/office/drawing/2014/main" id="{D91902DD-CBDB-43A8-BEA4-919B29EB9187}"/>
              </a:ext>
            </a:extLst>
          </p:cNvPr>
          <p:cNvSpPr txBox="1"/>
          <p:nvPr/>
        </p:nvSpPr>
        <p:spPr>
          <a:xfrm>
            <a:off x="6880005" y="3418406"/>
            <a:ext cx="5933658" cy="400110"/>
          </a:xfrm>
          <a:prstGeom prst="rect">
            <a:avLst/>
          </a:prstGeom>
          <a:noFill/>
        </p:spPr>
        <p:txBody>
          <a:bodyPr wrap="square" rtlCol="0">
            <a:spAutoFit/>
          </a:bodyPr>
          <a:lstStyle/>
          <a:p>
            <a:r>
              <a:rPr lang="en-US" sz="2000">
                <a:solidFill>
                  <a:srgbClr val="002060"/>
                </a:solidFill>
                <a:latin typeface="#9Slide03 SFU Futura_12" panose="00000400000000000000" pitchFamily="2" charset="0"/>
              </a:rPr>
              <a:t>NGUYỄN DOÃN NAM - 20173276</a:t>
            </a:r>
          </a:p>
        </p:txBody>
      </p:sp>
      <p:sp>
        <p:nvSpPr>
          <p:cNvPr id="27" name="TextBox 26">
            <a:extLst>
              <a:ext uri="{FF2B5EF4-FFF2-40B4-BE49-F238E27FC236}">
                <a16:creationId xmlns:a16="http://schemas.microsoft.com/office/drawing/2014/main" id="{0B3E38CA-0C3B-482A-8319-F678376A88A5}"/>
              </a:ext>
            </a:extLst>
          </p:cNvPr>
          <p:cNvSpPr txBox="1"/>
          <p:nvPr/>
        </p:nvSpPr>
        <p:spPr>
          <a:xfrm>
            <a:off x="7203855" y="4384241"/>
            <a:ext cx="5933658" cy="400110"/>
          </a:xfrm>
          <a:prstGeom prst="rect">
            <a:avLst/>
          </a:prstGeom>
          <a:noFill/>
        </p:spPr>
        <p:txBody>
          <a:bodyPr wrap="square" rtlCol="0">
            <a:spAutoFit/>
          </a:bodyPr>
          <a:lstStyle/>
          <a:p>
            <a:r>
              <a:rPr lang="en-US" sz="2000">
                <a:solidFill>
                  <a:srgbClr val="002060"/>
                </a:solidFill>
                <a:latin typeface="#9Slide03 SFU Futura_12" panose="00000400000000000000" pitchFamily="2" charset="0"/>
              </a:rPr>
              <a:t>NGUYỄN BÁ QUÂN - 20173319</a:t>
            </a:r>
          </a:p>
        </p:txBody>
      </p:sp>
      <p:pic>
        <p:nvPicPr>
          <p:cNvPr id="29" name="Picture 28" descr="A picture containing outdoor object, web, day&#10;&#10;Description automatically generated">
            <a:extLst>
              <a:ext uri="{FF2B5EF4-FFF2-40B4-BE49-F238E27FC236}">
                <a16:creationId xmlns:a16="http://schemas.microsoft.com/office/drawing/2014/main" id="{A8B58DDC-47D9-4256-B4E1-A56EC80EB2A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1706621">
            <a:off x="5349194" y="1348334"/>
            <a:ext cx="439837" cy="642394"/>
          </a:xfrm>
          <a:prstGeom prst="rect">
            <a:avLst/>
          </a:prstGeom>
        </p:spPr>
      </p:pic>
      <p:sp>
        <p:nvSpPr>
          <p:cNvPr id="30" name="TextBox 29">
            <a:extLst>
              <a:ext uri="{FF2B5EF4-FFF2-40B4-BE49-F238E27FC236}">
                <a16:creationId xmlns:a16="http://schemas.microsoft.com/office/drawing/2014/main" id="{185F144C-9087-454B-BD68-4E157E0FE9E1}"/>
              </a:ext>
            </a:extLst>
          </p:cNvPr>
          <p:cNvSpPr txBox="1"/>
          <p:nvPr/>
        </p:nvSpPr>
        <p:spPr>
          <a:xfrm>
            <a:off x="5405376" y="1323978"/>
            <a:ext cx="425186" cy="584775"/>
          </a:xfrm>
          <a:prstGeom prst="rect">
            <a:avLst/>
          </a:prstGeom>
          <a:noFill/>
        </p:spPr>
        <p:txBody>
          <a:bodyPr wrap="square" rtlCol="0">
            <a:spAutoFit/>
          </a:bodyPr>
          <a:lstStyle/>
          <a:p>
            <a:r>
              <a:rPr lang="en-US" sz="3200">
                <a:solidFill>
                  <a:schemeClr val="bg1"/>
                </a:solidFill>
                <a:latin typeface="#9Slide07 SVNGuerrilla" panose="00000500000000000000" pitchFamily="2" charset="0"/>
              </a:rPr>
              <a:t>1</a:t>
            </a:r>
          </a:p>
        </p:txBody>
      </p:sp>
      <p:pic>
        <p:nvPicPr>
          <p:cNvPr id="33" name="Picture 32" descr="A picture containing outdoor object, web, day&#10;&#10;Description automatically generated">
            <a:extLst>
              <a:ext uri="{FF2B5EF4-FFF2-40B4-BE49-F238E27FC236}">
                <a16:creationId xmlns:a16="http://schemas.microsoft.com/office/drawing/2014/main" id="{B4F05A4C-4298-4E4F-8294-53C397C52F97}"/>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1706621">
            <a:off x="5755639" y="2334886"/>
            <a:ext cx="439837" cy="642394"/>
          </a:xfrm>
          <a:prstGeom prst="rect">
            <a:avLst/>
          </a:prstGeom>
        </p:spPr>
      </p:pic>
      <p:sp>
        <p:nvSpPr>
          <p:cNvPr id="34" name="TextBox 33">
            <a:extLst>
              <a:ext uri="{FF2B5EF4-FFF2-40B4-BE49-F238E27FC236}">
                <a16:creationId xmlns:a16="http://schemas.microsoft.com/office/drawing/2014/main" id="{FB9F33D7-3FDF-494A-B352-8D791CEE3CAC}"/>
              </a:ext>
            </a:extLst>
          </p:cNvPr>
          <p:cNvSpPr txBox="1"/>
          <p:nvPr/>
        </p:nvSpPr>
        <p:spPr>
          <a:xfrm>
            <a:off x="5811821" y="2310530"/>
            <a:ext cx="425186" cy="584775"/>
          </a:xfrm>
          <a:prstGeom prst="rect">
            <a:avLst/>
          </a:prstGeom>
          <a:noFill/>
        </p:spPr>
        <p:txBody>
          <a:bodyPr wrap="square" rtlCol="0">
            <a:spAutoFit/>
          </a:bodyPr>
          <a:lstStyle/>
          <a:p>
            <a:r>
              <a:rPr lang="en-US" sz="3200">
                <a:solidFill>
                  <a:schemeClr val="bg1"/>
                </a:solidFill>
                <a:latin typeface="#9Slide07 SVNGuerrilla" panose="00000500000000000000" pitchFamily="2" charset="0"/>
              </a:rPr>
              <a:t>2</a:t>
            </a:r>
          </a:p>
        </p:txBody>
      </p:sp>
      <p:pic>
        <p:nvPicPr>
          <p:cNvPr id="35" name="Picture 34" descr="A picture containing outdoor object, web, day&#10;&#10;Description automatically generated">
            <a:extLst>
              <a:ext uri="{FF2B5EF4-FFF2-40B4-BE49-F238E27FC236}">
                <a16:creationId xmlns:a16="http://schemas.microsoft.com/office/drawing/2014/main" id="{702F2837-6B40-424F-9148-BB79A8D882A7}"/>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1706621">
            <a:off x="6074051" y="3274079"/>
            <a:ext cx="439837" cy="642394"/>
          </a:xfrm>
          <a:prstGeom prst="rect">
            <a:avLst/>
          </a:prstGeom>
        </p:spPr>
      </p:pic>
      <p:sp>
        <p:nvSpPr>
          <p:cNvPr id="36" name="TextBox 35">
            <a:extLst>
              <a:ext uri="{FF2B5EF4-FFF2-40B4-BE49-F238E27FC236}">
                <a16:creationId xmlns:a16="http://schemas.microsoft.com/office/drawing/2014/main" id="{D89CA8AC-A39F-456C-93B8-96634DCD4AF5}"/>
              </a:ext>
            </a:extLst>
          </p:cNvPr>
          <p:cNvSpPr txBox="1"/>
          <p:nvPr/>
        </p:nvSpPr>
        <p:spPr>
          <a:xfrm>
            <a:off x="6130233" y="3249723"/>
            <a:ext cx="425186" cy="584775"/>
          </a:xfrm>
          <a:prstGeom prst="rect">
            <a:avLst/>
          </a:prstGeom>
          <a:noFill/>
        </p:spPr>
        <p:txBody>
          <a:bodyPr wrap="square" rtlCol="0">
            <a:spAutoFit/>
          </a:bodyPr>
          <a:lstStyle/>
          <a:p>
            <a:r>
              <a:rPr lang="en-US" sz="3200">
                <a:solidFill>
                  <a:schemeClr val="bg1"/>
                </a:solidFill>
                <a:latin typeface="#9Slide07 SVNGuerrilla" panose="00000500000000000000" pitchFamily="2" charset="0"/>
              </a:rPr>
              <a:t>3</a:t>
            </a:r>
          </a:p>
        </p:txBody>
      </p:sp>
      <p:pic>
        <p:nvPicPr>
          <p:cNvPr id="39" name="Picture 38" descr="A picture containing outdoor object, web, day&#10;&#10;Description automatically generated">
            <a:extLst>
              <a:ext uri="{FF2B5EF4-FFF2-40B4-BE49-F238E27FC236}">
                <a16:creationId xmlns:a16="http://schemas.microsoft.com/office/drawing/2014/main" id="{112C9BFE-BAB9-4F94-B4E5-9338FCFA0B97}"/>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1706621">
            <a:off x="6448570" y="4173789"/>
            <a:ext cx="439837" cy="642394"/>
          </a:xfrm>
          <a:prstGeom prst="rect">
            <a:avLst/>
          </a:prstGeom>
        </p:spPr>
      </p:pic>
      <p:sp>
        <p:nvSpPr>
          <p:cNvPr id="40" name="TextBox 39">
            <a:extLst>
              <a:ext uri="{FF2B5EF4-FFF2-40B4-BE49-F238E27FC236}">
                <a16:creationId xmlns:a16="http://schemas.microsoft.com/office/drawing/2014/main" id="{D3E59EBA-AB61-46AF-BCA8-79EF44003DC0}"/>
              </a:ext>
            </a:extLst>
          </p:cNvPr>
          <p:cNvSpPr txBox="1"/>
          <p:nvPr/>
        </p:nvSpPr>
        <p:spPr>
          <a:xfrm>
            <a:off x="6470027" y="4149433"/>
            <a:ext cx="425186" cy="584775"/>
          </a:xfrm>
          <a:prstGeom prst="rect">
            <a:avLst/>
          </a:prstGeom>
          <a:noFill/>
        </p:spPr>
        <p:txBody>
          <a:bodyPr wrap="square" rtlCol="0">
            <a:spAutoFit/>
          </a:bodyPr>
          <a:lstStyle/>
          <a:p>
            <a:r>
              <a:rPr lang="en-US" sz="3200">
                <a:solidFill>
                  <a:schemeClr val="bg1"/>
                </a:solidFill>
                <a:latin typeface="#9Slide07 SVNGuerrilla" panose="00000500000000000000" pitchFamily="2" charset="0"/>
              </a:rPr>
              <a:t>4</a:t>
            </a:r>
          </a:p>
        </p:txBody>
      </p:sp>
    </p:spTree>
    <p:extLst>
      <p:ext uri="{BB962C8B-B14F-4D97-AF65-F5344CB8AC3E}">
        <p14:creationId xmlns:p14="http://schemas.microsoft.com/office/powerpoint/2010/main" val="150880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par>
                                <p:cTn id="19" presetID="22" presetClass="entr" presetSubtype="4"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down)">
                                      <p:cBhvr>
                                        <p:cTn id="40" dur="500"/>
                                        <p:tgtEl>
                                          <p:spTgt spid="2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down)">
                                      <p:cBhvr>
                                        <p:cTn id="43" dur="500"/>
                                        <p:tgtEl>
                                          <p:spTgt spid="40"/>
                                        </p:tgtEl>
                                      </p:cBhvr>
                                    </p:animEffect>
                                  </p:childTnLst>
                                </p:cTn>
                              </p:par>
                              <p:par>
                                <p:cTn id="44" presetID="22" presetClass="entr" presetSubtype="4"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down)">
                                      <p:cBhvr>
                                        <p:cTn id="4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7" grpId="0"/>
      <p:bldP spid="30" grpId="0"/>
      <p:bldP spid="34" grpId="0"/>
      <p:bldP spid="36"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outdoor object, web, day&#10;&#10;Description automatically generated">
            <a:extLst>
              <a:ext uri="{FF2B5EF4-FFF2-40B4-BE49-F238E27FC236}">
                <a16:creationId xmlns:a16="http://schemas.microsoft.com/office/drawing/2014/main" id="{7E2D40D4-D4CB-4908-9459-0F6AE6C1E30C}"/>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C816E97-11C1-4031-9715-E1847352BAB9}"/>
              </a:ext>
            </a:extLst>
          </p:cNvPr>
          <p:cNvSpPr/>
          <p:nvPr/>
        </p:nvSpPr>
        <p:spPr>
          <a:xfrm>
            <a:off x="281354" y="351692"/>
            <a:ext cx="11441723" cy="616633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AD72A4-25A2-479F-814C-1904E7AB51B9}"/>
              </a:ext>
            </a:extLst>
          </p:cNvPr>
          <p:cNvSpPr txBox="1"/>
          <p:nvPr/>
        </p:nvSpPr>
        <p:spPr>
          <a:xfrm>
            <a:off x="281354" y="1407112"/>
            <a:ext cx="11441723"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white"/>
                </a:solidFill>
                <a:effectLst/>
                <a:uLnTx/>
                <a:uFillTx/>
                <a:latin typeface="#9Slide07 SVNGuerrilla" panose="00000500000000000000" pitchFamily="2" charset="0"/>
                <a:ea typeface="+mn-ea"/>
                <a:cs typeface="+mn-cs"/>
              </a:rPr>
              <a:t>GIỚI THIỆU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white"/>
                </a:solidFill>
                <a:effectLst/>
                <a:uLnTx/>
                <a:uFillTx/>
                <a:latin typeface="#9Slide07 SVNGuerrilla" panose="00000500000000000000" pitchFamily="2" charset="0"/>
                <a:ea typeface="+mn-ea"/>
                <a:cs typeface="+mn-cs"/>
              </a:rPr>
              <a:t>ĐỀ TÀI</a:t>
            </a:r>
            <a:endParaRPr kumimoji="0" lang="en-US" sz="4800" b="0" i="0" u="none" strike="noStrike" kern="1200" cap="none" spc="0" normalizeH="0" baseline="0" noProof="0">
              <a:ln>
                <a:noFill/>
              </a:ln>
              <a:solidFill>
                <a:prstClr val="white"/>
              </a:solidFill>
              <a:effectLst/>
              <a:uLnTx/>
              <a:uFillTx/>
              <a:latin typeface="#9Slide07 SVNGuerrilla" panose="00000500000000000000" pitchFamily="2" charset="0"/>
              <a:ea typeface="+mn-ea"/>
              <a:cs typeface="+mn-cs"/>
            </a:endParaRPr>
          </a:p>
        </p:txBody>
      </p:sp>
      <p:sp>
        <p:nvSpPr>
          <p:cNvPr id="7" name="TextBox 6">
            <a:extLst>
              <a:ext uri="{FF2B5EF4-FFF2-40B4-BE49-F238E27FC236}">
                <a16:creationId xmlns:a16="http://schemas.microsoft.com/office/drawing/2014/main" id="{F89D2ED7-0006-48D5-85C8-E6EC5EC8D7DF}"/>
              </a:ext>
            </a:extLst>
          </p:cNvPr>
          <p:cNvSpPr txBox="1"/>
          <p:nvPr/>
        </p:nvSpPr>
        <p:spPr>
          <a:xfrm>
            <a:off x="6002215" y="-699238"/>
            <a:ext cx="50100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2060"/>
                </a:solidFill>
                <a:latin typeface="#9Slide07 SVNGuerrilla" panose="00000500000000000000" pitchFamily="2" charset="0"/>
              </a:rPr>
              <a:t>“CÓ THỰC MỚI VỰC ĐƯỢC ĐẠO”</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Tree>
    <p:extLst>
      <p:ext uri="{BB962C8B-B14F-4D97-AF65-F5344CB8AC3E}">
        <p14:creationId xmlns:p14="http://schemas.microsoft.com/office/powerpoint/2010/main" val="337112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254D199-E559-4E50-A857-954E4B5DBE89}"/>
              </a:ext>
            </a:extLst>
          </p:cNvPr>
          <p:cNvSpPr txBox="1"/>
          <p:nvPr/>
        </p:nvSpPr>
        <p:spPr>
          <a:xfrm>
            <a:off x="1866613" y="213841"/>
            <a:ext cx="50100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2060"/>
                </a:solidFill>
                <a:latin typeface="#9Slide07 SVNGuerrilla" panose="00000500000000000000" pitchFamily="2" charset="0"/>
              </a:rPr>
              <a:t>“CÓ THỰC MỚI VỰC ĐƯỢC ĐẠO”</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
        <p:nvSpPr>
          <p:cNvPr id="11" name="Oval 10">
            <a:extLst>
              <a:ext uri="{FF2B5EF4-FFF2-40B4-BE49-F238E27FC236}">
                <a16:creationId xmlns:a16="http://schemas.microsoft.com/office/drawing/2014/main" id="{98310A73-065B-483E-9B59-75AD3A9FEF50}"/>
              </a:ext>
            </a:extLst>
          </p:cNvPr>
          <p:cNvSpPr/>
          <p:nvPr/>
        </p:nvSpPr>
        <p:spPr>
          <a:xfrm>
            <a:off x="918875" y="1561098"/>
            <a:ext cx="2833261" cy="28513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6FD80F4-852E-4B17-ABFD-3B15597097E6}"/>
              </a:ext>
            </a:extLst>
          </p:cNvPr>
          <p:cNvSpPr txBox="1"/>
          <p:nvPr/>
        </p:nvSpPr>
        <p:spPr>
          <a:xfrm>
            <a:off x="8579734" y="4247019"/>
            <a:ext cx="34695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prstClr val="white"/>
                </a:solidFill>
                <a:latin typeface="#9Slide03 SFU Futura_12" panose="00000400000000000000" pitchFamily="2" charset="0"/>
              </a:rPr>
              <a:t>Công nghệ + Kinh doanh</a:t>
            </a:r>
            <a:endParaRPr kumimoji="0" lang="en-US" sz="2400" b="1"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endParaRPr>
          </a:p>
        </p:txBody>
      </p:sp>
      <p:pic>
        <p:nvPicPr>
          <p:cNvPr id="4" name="Picture 3" descr="A picture containing bird&#10;&#10;Description automatically generated">
            <a:extLst>
              <a:ext uri="{FF2B5EF4-FFF2-40B4-BE49-F238E27FC236}">
                <a16:creationId xmlns:a16="http://schemas.microsoft.com/office/drawing/2014/main" id="{8BEB7863-F99F-408F-91E6-A2C71D03A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09" y="4882657"/>
            <a:ext cx="2974692" cy="707666"/>
          </a:xfrm>
          <a:prstGeom prst="rect">
            <a:avLst/>
          </a:prstGeom>
        </p:spPr>
      </p:pic>
      <p:sp>
        <p:nvSpPr>
          <p:cNvPr id="19" name="TextBox 18">
            <a:extLst>
              <a:ext uri="{FF2B5EF4-FFF2-40B4-BE49-F238E27FC236}">
                <a16:creationId xmlns:a16="http://schemas.microsoft.com/office/drawing/2014/main" id="{EDC21AB2-0674-4429-A2D8-C216832E7F3F}"/>
              </a:ext>
            </a:extLst>
          </p:cNvPr>
          <p:cNvSpPr txBox="1"/>
          <p:nvPr/>
        </p:nvSpPr>
        <p:spPr>
          <a:xfrm>
            <a:off x="1445531" y="5005657"/>
            <a:ext cx="17799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prstClr val="white"/>
                </a:solidFill>
                <a:latin typeface="#9Slide03 SFU Futura_12" panose="00000400000000000000" pitchFamily="2" charset="0"/>
              </a:rPr>
              <a:t>Sở thích</a:t>
            </a:r>
            <a:endParaRPr kumimoji="0" lang="en-US" sz="2400" b="1"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endParaRPr>
          </a:p>
        </p:txBody>
      </p:sp>
      <p:pic>
        <p:nvPicPr>
          <p:cNvPr id="7" name="Graphic 6" descr="Heart">
            <a:extLst>
              <a:ext uri="{FF2B5EF4-FFF2-40B4-BE49-F238E27FC236}">
                <a16:creationId xmlns:a16="http://schemas.microsoft.com/office/drawing/2014/main" id="{A37F1B7A-B623-4D19-BA9C-8CF765EEFD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1662" y="2372932"/>
            <a:ext cx="1227686" cy="1227686"/>
          </a:xfrm>
          <a:prstGeom prst="rect">
            <a:avLst/>
          </a:prstGeom>
        </p:spPr>
      </p:pic>
      <p:pic>
        <p:nvPicPr>
          <p:cNvPr id="39" name="Graphic 38" descr="Heart">
            <a:extLst>
              <a:ext uri="{FF2B5EF4-FFF2-40B4-BE49-F238E27FC236}">
                <a16:creationId xmlns:a16="http://schemas.microsoft.com/office/drawing/2014/main" id="{814D68EA-E086-4C7C-8880-71EDAE3C7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122" y="1901244"/>
            <a:ext cx="1227686" cy="1227686"/>
          </a:xfrm>
          <a:prstGeom prst="rect">
            <a:avLst/>
          </a:prstGeom>
        </p:spPr>
      </p:pic>
      <p:pic>
        <p:nvPicPr>
          <p:cNvPr id="40" name="Graphic 39" descr="Heart">
            <a:extLst>
              <a:ext uri="{FF2B5EF4-FFF2-40B4-BE49-F238E27FC236}">
                <a16:creationId xmlns:a16="http://schemas.microsoft.com/office/drawing/2014/main" id="{AC7B9E98-E83D-4C4D-9304-E2AC35926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33202" y="1883509"/>
            <a:ext cx="1227686" cy="1227686"/>
          </a:xfrm>
          <a:prstGeom prst="rect">
            <a:avLst/>
          </a:prstGeom>
        </p:spPr>
      </p:pic>
      <p:pic>
        <p:nvPicPr>
          <p:cNvPr id="41" name="Graphic 40" descr="Heart">
            <a:extLst>
              <a:ext uri="{FF2B5EF4-FFF2-40B4-BE49-F238E27FC236}">
                <a16:creationId xmlns:a16="http://schemas.microsoft.com/office/drawing/2014/main" id="{050D7253-8621-41A0-8DF9-CEE99562C7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9613" y="3172695"/>
            <a:ext cx="1227686" cy="1227686"/>
          </a:xfrm>
          <a:prstGeom prst="rect">
            <a:avLst/>
          </a:prstGeom>
        </p:spPr>
      </p:pic>
      <p:sp>
        <p:nvSpPr>
          <p:cNvPr id="44" name="Oval 43">
            <a:extLst>
              <a:ext uri="{FF2B5EF4-FFF2-40B4-BE49-F238E27FC236}">
                <a16:creationId xmlns:a16="http://schemas.microsoft.com/office/drawing/2014/main" id="{805760A6-E1D4-4E82-AF6F-E18A401BD959}"/>
              </a:ext>
            </a:extLst>
          </p:cNvPr>
          <p:cNvSpPr/>
          <p:nvPr/>
        </p:nvSpPr>
        <p:spPr>
          <a:xfrm>
            <a:off x="4943685" y="1587175"/>
            <a:ext cx="2833261" cy="28513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5" name="Picture 44" descr="A picture containing bird&#10;&#10;Description automatically generated">
            <a:extLst>
              <a:ext uri="{FF2B5EF4-FFF2-40B4-BE49-F238E27FC236}">
                <a16:creationId xmlns:a16="http://schemas.microsoft.com/office/drawing/2014/main" id="{6AF72C9E-9213-4630-A718-A7B427AB5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419" y="4908734"/>
            <a:ext cx="2974692" cy="707666"/>
          </a:xfrm>
          <a:prstGeom prst="rect">
            <a:avLst/>
          </a:prstGeom>
        </p:spPr>
      </p:pic>
      <p:sp>
        <p:nvSpPr>
          <p:cNvPr id="46" name="TextBox 45">
            <a:extLst>
              <a:ext uri="{FF2B5EF4-FFF2-40B4-BE49-F238E27FC236}">
                <a16:creationId xmlns:a16="http://schemas.microsoft.com/office/drawing/2014/main" id="{918E2518-1FAE-48C0-889E-DB5C6FC715C8}"/>
              </a:ext>
            </a:extLst>
          </p:cNvPr>
          <p:cNvSpPr txBox="1"/>
          <p:nvPr/>
        </p:nvSpPr>
        <p:spPr>
          <a:xfrm>
            <a:off x="5227269" y="5031734"/>
            <a:ext cx="23837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prstClr val="white"/>
                </a:solidFill>
                <a:latin typeface="#9Slide03 SFU Futura_12" panose="00000400000000000000" pitchFamily="2" charset="0"/>
              </a:rPr>
              <a:t>F&amp;B phát triển</a:t>
            </a:r>
            <a:endParaRPr kumimoji="0" lang="en-US" sz="2400" b="1" i="0" u="none" strike="noStrike" kern="1200" cap="none" spc="0" normalizeH="0" baseline="0" noProof="0">
              <a:ln>
                <a:noFill/>
              </a:ln>
              <a:solidFill>
                <a:prstClr val="white"/>
              </a:solidFill>
              <a:effectLst/>
              <a:uLnTx/>
              <a:uFillTx/>
              <a:latin typeface="#9Slide03 SFU Futura_12" panose="00000400000000000000" pitchFamily="2" charset="0"/>
              <a:ea typeface="+mn-ea"/>
              <a:cs typeface="+mn-cs"/>
            </a:endParaRPr>
          </a:p>
        </p:txBody>
      </p:sp>
      <p:sp>
        <p:nvSpPr>
          <p:cNvPr id="47" name="Oval 46">
            <a:extLst>
              <a:ext uri="{FF2B5EF4-FFF2-40B4-BE49-F238E27FC236}">
                <a16:creationId xmlns:a16="http://schemas.microsoft.com/office/drawing/2014/main" id="{07E174D5-A693-4814-8C61-12B77B90597F}"/>
              </a:ext>
            </a:extLst>
          </p:cNvPr>
          <p:cNvSpPr/>
          <p:nvPr/>
        </p:nvSpPr>
        <p:spPr>
          <a:xfrm>
            <a:off x="8968495" y="1549026"/>
            <a:ext cx="2833261" cy="28513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8" name="Picture 47" descr="A picture containing bird&#10;&#10;Description automatically generated">
            <a:extLst>
              <a:ext uri="{FF2B5EF4-FFF2-40B4-BE49-F238E27FC236}">
                <a16:creationId xmlns:a16="http://schemas.microsoft.com/office/drawing/2014/main" id="{71F6D439-3C89-444B-A53B-5903EDED1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4229" y="4870585"/>
            <a:ext cx="2974692" cy="707666"/>
          </a:xfrm>
          <a:prstGeom prst="rect">
            <a:avLst/>
          </a:prstGeom>
        </p:spPr>
      </p:pic>
      <p:sp>
        <p:nvSpPr>
          <p:cNvPr id="49" name="TextBox 48">
            <a:extLst>
              <a:ext uri="{FF2B5EF4-FFF2-40B4-BE49-F238E27FC236}">
                <a16:creationId xmlns:a16="http://schemas.microsoft.com/office/drawing/2014/main" id="{FA86908F-1412-4FC3-9BF2-5CB5362E7E4A}"/>
              </a:ext>
            </a:extLst>
          </p:cNvPr>
          <p:cNvSpPr txBox="1"/>
          <p:nvPr/>
        </p:nvSpPr>
        <p:spPr>
          <a:xfrm>
            <a:off x="8558248" y="5031733"/>
            <a:ext cx="374696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prstClr val="white"/>
                </a:solidFill>
                <a:latin typeface="#9Slide03 SFU Futura_12" panose="00000400000000000000" pitchFamily="2" charset="0"/>
              </a:rPr>
              <a:t>Kinh doanh + Công nghệ</a:t>
            </a:r>
            <a:endParaRPr kumimoji="0" lang="en-US" sz="2000" b="1" i="0" u="none" strike="noStrike" kern="1200" cap="none" spc="0" normalizeH="0" baseline="0" noProof="0">
              <a:ln>
                <a:noFill/>
              </a:ln>
              <a:solidFill>
                <a:prstClr val="white"/>
              </a:solidFill>
              <a:effectLst/>
              <a:uLnTx/>
              <a:uFillTx/>
              <a:latin typeface="#9Slide03 SFU Futura_12" panose="00000400000000000000" pitchFamily="2" charset="0"/>
            </a:endParaRPr>
          </a:p>
        </p:txBody>
      </p:sp>
      <p:pic>
        <p:nvPicPr>
          <p:cNvPr id="50" name="Picture 49" descr="Icon&#10;&#10;Description automatically generated">
            <a:extLst>
              <a:ext uri="{FF2B5EF4-FFF2-40B4-BE49-F238E27FC236}">
                <a16:creationId xmlns:a16="http://schemas.microsoft.com/office/drawing/2014/main" id="{D16062F9-E67B-445D-A4B1-563EBE037EDD}"/>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14646" y="1954942"/>
            <a:ext cx="2039521" cy="2039521"/>
          </a:xfrm>
          <a:prstGeom prst="rect">
            <a:avLst/>
          </a:prstGeom>
        </p:spPr>
      </p:pic>
      <p:pic>
        <p:nvPicPr>
          <p:cNvPr id="52" name="Picture 51" descr="A picture containing text, vector graphics, screenshot&#10;&#10;Description automatically generated">
            <a:extLst>
              <a:ext uri="{FF2B5EF4-FFF2-40B4-BE49-F238E27FC236}">
                <a16:creationId xmlns:a16="http://schemas.microsoft.com/office/drawing/2014/main" id="{5490AE80-D8CE-41B0-8D0A-06491B004922}"/>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9679022" y="2175954"/>
            <a:ext cx="1582632" cy="1582632"/>
          </a:xfrm>
          <a:prstGeom prst="rect">
            <a:avLst/>
          </a:prstGeom>
        </p:spPr>
      </p:pic>
      <p:sp>
        <p:nvSpPr>
          <p:cNvPr id="55" name="TextBox 54">
            <a:extLst>
              <a:ext uri="{FF2B5EF4-FFF2-40B4-BE49-F238E27FC236}">
                <a16:creationId xmlns:a16="http://schemas.microsoft.com/office/drawing/2014/main" id="{510E00A0-F853-4B70-B509-676BB46F918D}"/>
              </a:ext>
            </a:extLst>
          </p:cNvPr>
          <p:cNvSpPr txBox="1"/>
          <p:nvPr/>
        </p:nvSpPr>
        <p:spPr>
          <a:xfrm>
            <a:off x="12469034" y="213841"/>
            <a:ext cx="50100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Ý TƯ</a:t>
            </a:r>
            <a:r>
              <a:rPr lang="en-US" sz="2800">
                <a:solidFill>
                  <a:srgbClr val="002060"/>
                </a:solidFill>
                <a:latin typeface="#9Slide07 SVNGuerrilla" panose="00000500000000000000" pitchFamily="2" charset="0"/>
              </a:rPr>
              <a:t>ỞNG</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
        <p:nvSpPr>
          <p:cNvPr id="56" name="TextBox 55">
            <a:extLst>
              <a:ext uri="{FF2B5EF4-FFF2-40B4-BE49-F238E27FC236}">
                <a16:creationId xmlns:a16="http://schemas.microsoft.com/office/drawing/2014/main" id="{FCBB765E-156E-4E62-B87E-FBC3EA16105D}"/>
              </a:ext>
            </a:extLst>
          </p:cNvPr>
          <p:cNvSpPr txBox="1"/>
          <p:nvPr/>
        </p:nvSpPr>
        <p:spPr>
          <a:xfrm>
            <a:off x="14963149" y="1211524"/>
            <a:ext cx="7231232"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800">
                <a:solidFill>
                  <a:srgbClr val="5B9BD5">
                    <a:lumMod val="40000"/>
                    <a:lumOff val="60000"/>
                  </a:srgbClr>
                </a:solidFill>
                <a:latin typeface="#9Slide07 IcielLa Chic Pro Shad" panose="02000506090000020004" pitchFamily="2" charset="0"/>
              </a:rPr>
              <a:t>WEBSITE</a:t>
            </a:r>
            <a:endParaRPr kumimoji="0" lang="en-US" sz="13800" b="0" i="0" u="none" strike="noStrike" kern="1200" cap="none" spc="0" normalizeH="0" baseline="0" noProof="0">
              <a:ln>
                <a:noFill/>
              </a:ln>
              <a:solidFill>
                <a:srgbClr val="5B9BD5">
                  <a:lumMod val="40000"/>
                  <a:lumOff val="60000"/>
                </a:srgbClr>
              </a:solidFill>
              <a:effectLst/>
              <a:uLnTx/>
              <a:uFillTx/>
              <a:latin typeface="#9Slide07 IcielLa Chic Pro Shad" panose="02000506090000020004" pitchFamily="2" charset="0"/>
              <a:ea typeface="+mn-ea"/>
              <a:cs typeface="+mn-cs"/>
            </a:endParaRPr>
          </a:p>
        </p:txBody>
      </p:sp>
    </p:spTree>
    <p:extLst>
      <p:ext uri="{BB962C8B-B14F-4D97-AF65-F5344CB8AC3E}">
        <p14:creationId xmlns:p14="http://schemas.microsoft.com/office/powerpoint/2010/main" val="175814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randombar(horizontal)">
                                      <p:cBhvr>
                                        <p:cTn id="17" dur="500"/>
                                        <p:tgtEl>
                                          <p:spTgt spid="39"/>
                                        </p:tgtEl>
                                      </p:cBhvr>
                                    </p:animEffect>
                                  </p:childTnLst>
                                </p:cTn>
                              </p:par>
                              <p:par>
                                <p:cTn id="18" presetID="14" presetClass="entr" presetSubtype="1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randombar(horizontal)">
                                      <p:cBhvr>
                                        <p:cTn id="20" dur="500"/>
                                        <p:tgtEl>
                                          <p:spTgt spid="40"/>
                                        </p:tgtEl>
                                      </p:cBhvr>
                                    </p:animEffect>
                                  </p:childTnLst>
                                </p:cTn>
                              </p:par>
                              <p:par>
                                <p:cTn id="21" presetID="14" presetClass="entr" presetSubtype="1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randombar(horizont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44" grpId="0" animBg="1"/>
      <p:bldP spid="46" grpId="0"/>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83B609-7489-4084-B585-5EA7BF98D55F}"/>
              </a:ext>
            </a:extLst>
          </p:cNvPr>
          <p:cNvSpPr txBox="1"/>
          <p:nvPr/>
        </p:nvSpPr>
        <p:spPr>
          <a:xfrm>
            <a:off x="1866613" y="213841"/>
            <a:ext cx="50100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Ý TƯ</a:t>
            </a:r>
            <a:r>
              <a:rPr lang="en-US" sz="2800">
                <a:solidFill>
                  <a:srgbClr val="002060"/>
                </a:solidFill>
                <a:latin typeface="#9Slide07 SVNGuerrilla" panose="00000500000000000000" pitchFamily="2" charset="0"/>
              </a:rPr>
              <a:t>ỞNG</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
        <p:nvSpPr>
          <p:cNvPr id="12" name="TextBox 11">
            <a:extLst>
              <a:ext uri="{FF2B5EF4-FFF2-40B4-BE49-F238E27FC236}">
                <a16:creationId xmlns:a16="http://schemas.microsoft.com/office/drawing/2014/main" id="{3964FFD3-6F78-4AFF-9494-D18B877D0693}"/>
              </a:ext>
            </a:extLst>
          </p:cNvPr>
          <p:cNvSpPr txBox="1"/>
          <p:nvPr/>
        </p:nvSpPr>
        <p:spPr>
          <a:xfrm>
            <a:off x="4360728" y="1211524"/>
            <a:ext cx="7231232"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800">
                <a:solidFill>
                  <a:srgbClr val="5B9BD5">
                    <a:lumMod val="40000"/>
                    <a:lumOff val="60000"/>
                  </a:srgbClr>
                </a:solidFill>
                <a:latin typeface="#9Slide07 IcielLa Chic Pro Shad" panose="02000506090000020004" pitchFamily="2" charset="0"/>
              </a:rPr>
              <a:t>WEBSITE</a:t>
            </a:r>
            <a:endParaRPr kumimoji="0" lang="en-US" sz="13800" b="0" i="0" u="none" strike="noStrike" kern="1200" cap="none" spc="0" normalizeH="0" baseline="0" noProof="0">
              <a:ln>
                <a:noFill/>
              </a:ln>
              <a:solidFill>
                <a:srgbClr val="5B9BD5">
                  <a:lumMod val="40000"/>
                  <a:lumOff val="60000"/>
                </a:srgbClr>
              </a:solidFill>
              <a:effectLst/>
              <a:uLnTx/>
              <a:uFillTx/>
              <a:latin typeface="#9Slide07 IcielLa Chic Pro Shad" panose="02000506090000020004" pitchFamily="2" charset="0"/>
              <a:ea typeface="+mn-ea"/>
              <a:cs typeface="+mn-cs"/>
            </a:endParaRPr>
          </a:p>
        </p:txBody>
      </p:sp>
      <p:sp>
        <p:nvSpPr>
          <p:cNvPr id="14" name="Rectangle 13">
            <a:extLst>
              <a:ext uri="{FF2B5EF4-FFF2-40B4-BE49-F238E27FC236}">
                <a16:creationId xmlns:a16="http://schemas.microsoft.com/office/drawing/2014/main" id="{651D93BF-9E48-4C58-9829-98412900621E}"/>
              </a:ext>
            </a:extLst>
          </p:cNvPr>
          <p:cNvSpPr/>
          <p:nvPr/>
        </p:nvSpPr>
        <p:spPr>
          <a:xfrm>
            <a:off x="3730429" y="2444625"/>
            <a:ext cx="168657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rPr>
              <a:t>PING</a:t>
            </a:r>
            <a:r>
              <a:rPr kumimoji="0" lang="en-US" sz="1800" b="0" i="0" u="none" strike="noStrike" kern="1200" cap="none" spc="0" normalizeH="0" noProof="0">
                <a:ln>
                  <a:noFill/>
                </a:ln>
                <a:solidFill>
                  <a:prstClr val="white"/>
                </a:solidFill>
                <a:effectLst/>
                <a:uLnTx/>
                <a:uFillTx/>
                <a:latin typeface="#9Slide03 SFU Futura_12" panose="00000400000000000000" pitchFamily="2" charset="0"/>
              </a:rPr>
              <a:t> PONG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a:solidFill>
                <a:prstClr val="white"/>
              </a:solidFill>
              <a:latin typeface="#9Slide03 SFU Futura_12" panose="000004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sp>
        <p:nvSpPr>
          <p:cNvPr id="16" name="Rectangle 15">
            <a:extLst>
              <a:ext uri="{FF2B5EF4-FFF2-40B4-BE49-F238E27FC236}">
                <a16:creationId xmlns:a16="http://schemas.microsoft.com/office/drawing/2014/main" id="{21E3D2A2-D6F8-4D6D-972A-BB3C7A83A3D9}"/>
              </a:ext>
            </a:extLst>
          </p:cNvPr>
          <p:cNvSpPr/>
          <p:nvPr/>
        </p:nvSpPr>
        <p:spPr>
          <a:xfrm>
            <a:off x="5705267" y="2456269"/>
            <a:ext cx="1622663"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9Slide03 SFU Futura_12" panose="00000400000000000000" pitchFamily="2" charset="0"/>
              </a:rPr>
              <a:t>WEBSITE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rPr>
              <a:t>BÁN</a:t>
            </a:r>
            <a:r>
              <a:rPr kumimoji="0" lang="en-US" sz="1800" b="0" i="0" u="none" strike="noStrike" kern="1200" cap="none" spc="0" normalizeH="0" noProof="0">
                <a:ln>
                  <a:noFill/>
                </a:ln>
                <a:solidFill>
                  <a:prstClr val="white"/>
                </a:solidFill>
                <a:effectLst/>
                <a:uLnTx/>
                <a:uFillTx/>
                <a:latin typeface="#9Slide03 SFU Futura_12" panose="00000400000000000000" pitchFamily="2" charset="0"/>
              </a:rPr>
              <a:t> ĐỒ ĂN</a:t>
            </a:r>
            <a:endPar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sp>
        <p:nvSpPr>
          <p:cNvPr id="18" name="Rectangle 17">
            <a:extLst>
              <a:ext uri="{FF2B5EF4-FFF2-40B4-BE49-F238E27FC236}">
                <a16:creationId xmlns:a16="http://schemas.microsoft.com/office/drawing/2014/main" id="{AE29DFD6-BD70-422E-8614-2CF54E805AB1}"/>
              </a:ext>
            </a:extLst>
          </p:cNvPr>
          <p:cNvSpPr/>
          <p:nvPr/>
        </p:nvSpPr>
        <p:spPr>
          <a:xfrm>
            <a:off x="7604081" y="2470763"/>
            <a:ext cx="1685634"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9Slide03 SFU Futura_12" panose="000004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9Slide03 SFU Futura_12" panose="000004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9Slide03 SFU Futura_12" panose="00000400000000000000" pitchFamily="2" charset="0"/>
              </a:rPr>
              <a:t>ĐỎ</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9Slide03 SFU Futura_12" panose="000004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9Slide03 SFU Futura_12" panose="000004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9Slide03 SFU Futura_12" panose="00000400000000000000" pitchFamily="2" charset="0"/>
              </a:rPr>
              <a:t>ĐỎ CAM</a:t>
            </a:r>
            <a:endPar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sp>
        <p:nvSpPr>
          <p:cNvPr id="20" name="TextBox 19">
            <a:extLst>
              <a:ext uri="{FF2B5EF4-FFF2-40B4-BE49-F238E27FC236}">
                <a16:creationId xmlns:a16="http://schemas.microsoft.com/office/drawing/2014/main" id="{AA3DA3D7-FD4C-4E2F-8905-C7F437164D8F}"/>
              </a:ext>
            </a:extLst>
          </p:cNvPr>
          <p:cNvSpPr txBox="1"/>
          <p:nvPr/>
        </p:nvSpPr>
        <p:spPr>
          <a:xfrm>
            <a:off x="31299" y="2954066"/>
            <a:ext cx="3571810" cy="130458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a:solidFill>
                  <a:srgbClr val="002060"/>
                </a:solidFill>
                <a:latin typeface="#9Slide03 SFU Futura_12" panose="00000400000000000000" pitchFamily="2" charset="0"/>
              </a:rPr>
              <a:t>BIẾN MONG MUỐN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THÀNH</a:t>
            </a:r>
            <a:r>
              <a:rPr kumimoji="0" lang="en-US" sz="2800" b="1" i="0" u="none" strike="noStrike" kern="1200" cap="none" spc="0" normalizeH="0" noProof="0">
                <a:ln>
                  <a:noFill/>
                </a:ln>
                <a:solidFill>
                  <a:srgbClr val="002060"/>
                </a:solidFill>
                <a:effectLst/>
                <a:uLnTx/>
                <a:uFillTx/>
                <a:latin typeface="#9Slide03 SFU Futura_12" panose="00000400000000000000" pitchFamily="2" charset="0"/>
                <a:ea typeface="+mn-ea"/>
                <a:cs typeface="+mn-cs"/>
              </a:rPr>
              <a:t> Ý TƯỞNG</a:t>
            </a:r>
            <a:endParaRPr kumimoji="0" lang="en-US" sz="2800" b="1"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cxnSp>
        <p:nvCxnSpPr>
          <p:cNvPr id="22" name="Straight Connector 21">
            <a:extLst>
              <a:ext uri="{FF2B5EF4-FFF2-40B4-BE49-F238E27FC236}">
                <a16:creationId xmlns:a16="http://schemas.microsoft.com/office/drawing/2014/main" id="{84BCA7B3-742F-4446-98D3-C6EE68A19789}"/>
              </a:ext>
            </a:extLst>
          </p:cNvPr>
          <p:cNvCxnSpPr>
            <a:cxnSpLocks/>
          </p:cNvCxnSpPr>
          <p:nvPr/>
        </p:nvCxnSpPr>
        <p:spPr>
          <a:xfrm>
            <a:off x="152593" y="4525347"/>
            <a:ext cx="233265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03CFC3-BF46-4BAD-B5BE-F5880D25EE01}"/>
              </a:ext>
            </a:extLst>
          </p:cNvPr>
          <p:cNvSpPr txBox="1"/>
          <p:nvPr/>
        </p:nvSpPr>
        <p:spPr>
          <a:xfrm>
            <a:off x="3733733" y="4967143"/>
            <a:ext cx="15890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TÊN</a:t>
            </a:r>
          </a:p>
        </p:txBody>
      </p:sp>
      <p:sp>
        <p:nvSpPr>
          <p:cNvPr id="25" name="Rectangle 24">
            <a:extLst>
              <a:ext uri="{FF2B5EF4-FFF2-40B4-BE49-F238E27FC236}">
                <a16:creationId xmlns:a16="http://schemas.microsoft.com/office/drawing/2014/main" id="{06DFD52A-B201-4841-8CD9-A7CF99D23789}"/>
              </a:ext>
            </a:extLst>
          </p:cNvPr>
          <p:cNvSpPr/>
          <p:nvPr/>
        </p:nvSpPr>
        <p:spPr>
          <a:xfrm>
            <a:off x="9609844" y="2456269"/>
            <a:ext cx="1589065"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rPr>
              <a:t>HTML, CSS,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9Slide03 SFU Futura_12" panose="00000400000000000000" pitchFamily="2" charset="0"/>
              </a:rPr>
              <a:t>PHP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9Slide03 SFU Futura_12" panose="00000400000000000000" pitchFamily="2" charset="0"/>
              </a:rPr>
              <a:t>MVC</a:t>
            </a:r>
          </a:p>
        </p:txBody>
      </p:sp>
      <p:sp>
        <p:nvSpPr>
          <p:cNvPr id="27" name="TextBox 26">
            <a:extLst>
              <a:ext uri="{FF2B5EF4-FFF2-40B4-BE49-F238E27FC236}">
                <a16:creationId xmlns:a16="http://schemas.microsoft.com/office/drawing/2014/main" id="{95540556-99D6-4C80-9C83-4C103ED3250A}"/>
              </a:ext>
            </a:extLst>
          </p:cNvPr>
          <p:cNvSpPr txBox="1"/>
          <p:nvPr/>
        </p:nvSpPr>
        <p:spPr>
          <a:xfrm>
            <a:off x="5705267" y="4967143"/>
            <a:ext cx="15890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MỤC</a:t>
            </a:r>
            <a:r>
              <a:rPr kumimoji="0" lang="en-US" sz="1800" b="0" i="0" u="none" strike="noStrike" kern="1200" cap="none" spc="0" normalizeH="0" noProof="0">
                <a:ln>
                  <a:noFill/>
                </a:ln>
                <a:solidFill>
                  <a:srgbClr val="002060"/>
                </a:solidFill>
                <a:effectLst/>
                <a:uLnTx/>
                <a:uFillTx/>
                <a:latin typeface="#9Slide03 SFU Futura_12" panose="00000400000000000000" pitchFamily="2" charset="0"/>
                <a:ea typeface="+mn-ea"/>
                <a:cs typeface="+mn-cs"/>
              </a:rPr>
              <a:t> TIÊU</a:t>
            </a:r>
            <a:endPar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
        <p:nvSpPr>
          <p:cNvPr id="28" name="TextBox 27">
            <a:extLst>
              <a:ext uri="{FF2B5EF4-FFF2-40B4-BE49-F238E27FC236}">
                <a16:creationId xmlns:a16="http://schemas.microsoft.com/office/drawing/2014/main" id="{C74CFC6E-DDD3-4E66-B067-4030F2F67BAB}"/>
              </a:ext>
            </a:extLst>
          </p:cNvPr>
          <p:cNvSpPr txBox="1"/>
          <p:nvPr/>
        </p:nvSpPr>
        <p:spPr>
          <a:xfrm>
            <a:off x="7498080" y="4967143"/>
            <a:ext cx="17916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MÀU</a:t>
            </a:r>
            <a:r>
              <a:rPr kumimoji="0" lang="en-US" sz="1800" b="0" i="0" u="none" strike="noStrike" kern="1200" cap="none" spc="0" normalizeH="0" noProof="0">
                <a:ln>
                  <a:noFill/>
                </a:ln>
                <a:solidFill>
                  <a:srgbClr val="002060"/>
                </a:solidFill>
                <a:effectLst/>
                <a:uLnTx/>
                <a:uFillTx/>
                <a:latin typeface="#9Slide03 SFU Futura_12" panose="00000400000000000000" pitchFamily="2" charset="0"/>
                <a:ea typeface="+mn-ea"/>
                <a:cs typeface="+mn-cs"/>
              </a:rPr>
              <a:t> SẮC</a:t>
            </a:r>
            <a:endPar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
        <p:nvSpPr>
          <p:cNvPr id="29" name="TextBox 28">
            <a:extLst>
              <a:ext uri="{FF2B5EF4-FFF2-40B4-BE49-F238E27FC236}">
                <a16:creationId xmlns:a16="http://schemas.microsoft.com/office/drawing/2014/main" id="{9FA76E16-283E-4F48-B8DC-150951FC84B6}"/>
              </a:ext>
            </a:extLst>
          </p:cNvPr>
          <p:cNvSpPr txBox="1"/>
          <p:nvPr/>
        </p:nvSpPr>
        <p:spPr>
          <a:xfrm>
            <a:off x="9592685" y="4967143"/>
            <a:ext cx="158906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NGÔN</a:t>
            </a:r>
            <a:r>
              <a:rPr kumimoji="0" lang="en-US" sz="1800" b="0" i="0" u="none" strike="noStrike" kern="1200" cap="none" spc="0" normalizeH="0" noProof="0">
                <a:ln>
                  <a:noFill/>
                </a:ln>
                <a:solidFill>
                  <a:srgbClr val="002060"/>
                </a:solidFill>
                <a:effectLst/>
                <a:uLnTx/>
                <a:uFillTx/>
                <a:latin typeface="#9Slide03 SFU Futura_12" panose="00000400000000000000" pitchFamily="2" charset="0"/>
                <a:ea typeface="+mn-ea"/>
                <a:cs typeface="+mn-cs"/>
              </a:rPr>
              <a:t> NGỮ</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a:solidFill>
                  <a:srgbClr val="002060"/>
                </a:solidFill>
                <a:latin typeface="#9Slide03 SFU Futura_12" panose="00000400000000000000" pitchFamily="2" charset="0"/>
              </a:rPr>
              <a:t>MÔ</a:t>
            </a:r>
            <a:r>
              <a:rPr lang="en-US">
                <a:solidFill>
                  <a:srgbClr val="002060"/>
                </a:solidFill>
                <a:latin typeface="#9Slide03 SFU Futura_12" panose="00000400000000000000" pitchFamily="2" charset="0"/>
              </a:rPr>
              <a:t> HÌNH</a:t>
            </a:r>
            <a:endPar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pic>
        <p:nvPicPr>
          <p:cNvPr id="2" name="Picture 1">
            <a:extLst>
              <a:ext uri="{FF2B5EF4-FFF2-40B4-BE49-F238E27FC236}">
                <a16:creationId xmlns:a16="http://schemas.microsoft.com/office/drawing/2014/main" id="{1E9BC448-89D6-47A9-812A-BE46B11D7ECC}"/>
              </a:ext>
            </a:extLst>
          </p:cNvPr>
          <p:cNvPicPr>
            <a:picLocks noChangeAspect="1"/>
          </p:cNvPicPr>
          <p:nvPr/>
        </p:nvPicPr>
        <p:blipFill>
          <a:blip r:embed="rId2"/>
          <a:stretch>
            <a:fillRect/>
          </a:stretch>
        </p:blipFill>
        <p:spPr>
          <a:xfrm>
            <a:off x="3984533" y="3667529"/>
            <a:ext cx="1178361" cy="735986"/>
          </a:xfrm>
          <a:prstGeom prst="rect">
            <a:avLst/>
          </a:prstGeom>
        </p:spPr>
      </p:pic>
      <p:sp>
        <p:nvSpPr>
          <p:cNvPr id="3" name="Oval 2">
            <a:extLst>
              <a:ext uri="{FF2B5EF4-FFF2-40B4-BE49-F238E27FC236}">
                <a16:creationId xmlns:a16="http://schemas.microsoft.com/office/drawing/2014/main" id="{8F60D5A3-E358-4B46-9EA6-17B08EC4D498}"/>
              </a:ext>
            </a:extLst>
          </p:cNvPr>
          <p:cNvSpPr/>
          <p:nvPr/>
        </p:nvSpPr>
        <p:spPr>
          <a:xfrm>
            <a:off x="8155153" y="2669306"/>
            <a:ext cx="500638" cy="5232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A5DB23A-8CFE-405E-9EF8-8B5838151FE0}"/>
              </a:ext>
            </a:extLst>
          </p:cNvPr>
          <p:cNvSpPr/>
          <p:nvPr/>
        </p:nvSpPr>
        <p:spPr>
          <a:xfrm>
            <a:off x="8207264" y="3667528"/>
            <a:ext cx="448527" cy="473723"/>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190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down)">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20" grpId="0"/>
      <p:bldP spid="23" grpId="0"/>
      <p:bldP spid="25" grpId="0" animBg="1"/>
      <p:bldP spid="27" grpId="0"/>
      <p:bldP spid="28" grpId="0"/>
      <p:bldP spid="29" grpId="0"/>
      <p:bldP spid="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web, day&#10;&#10;Description automatically generated">
            <a:extLst>
              <a:ext uri="{FF2B5EF4-FFF2-40B4-BE49-F238E27FC236}">
                <a16:creationId xmlns:a16="http://schemas.microsoft.com/office/drawing/2014/main" id="{7E2D40D4-D4CB-4908-9459-0F6AE6C1E30C}"/>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C816E97-11C1-4031-9715-E1847352BAB9}"/>
              </a:ext>
            </a:extLst>
          </p:cNvPr>
          <p:cNvSpPr/>
          <p:nvPr/>
        </p:nvSpPr>
        <p:spPr>
          <a:xfrm>
            <a:off x="281354" y="351692"/>
            <a:ext cx="11441723" cy="616633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AD72A4-25A2-479F-814C-1904E7AB51B9}"/>
              </a:ext>
            </a:extLst>
          </p:cNvPr>
          <p:cNvSpPr txBox="1"/>
          <p:nvPr/>
        </p:nvSpPr>
        <p:spPr>
          <a:xfrm>
            <a:off x="281347" y="2252064"/>
            <a:ext cx="1144172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white"/>
                </a:solidFill>
                <a:effectLst/>
                <a:uLnTx/>
                <a:uFillTx/>
                <a:latin typeface="#9Slide07 SVNGuerrilla" panose="00000500000000000000" pitchFamily="2" charset="0"/>
                <a:ea typeface="+mn-ea"/>
                <a:cs typeface="+mn-cs"/>
              </a:rPr>
              <a:t>TH</a:t>
            </a:r>
            <a:r>
              <a:rPr lang="en-US" sz="11500">
                <a:solidFill>
                  <a:prstClr val="white"/>
                </a:solidFill>
                <a:latin typeface="#9Slide07 SVNGuerrilla" panose="00000500000000000000" pitchFamily="2" charset="0"/>
              </a:rPr>
              <a:t>ỰC HIỆN</a:t>
            </a:r>
            <a:endParaRPr kumimoji="0" lang="en-US" sz="4800" b="0" i="0" u="none" strike="noStrike" kern="1200" cap="none" spc="0" normalizeH="0" baseline="0" noProof="0">
              <a:ln>
                <a:noFill/>
              </a:ln>
              <a:solidFill>
                <a:prstClr val="white"/>
              </a:solidFill>
              <a:effectLst/>
              <a:uLnTx/>
              <a:uFillTx/>
              <a:latin typeface="#9Slide07 SVNGuerrilla" panose="00000500000000000000" pitchFamily="2" charset="0"/>
              <a:ea typeface="+mn-ea"/>
              <a:cs typeface="+mn-cs"/>
            </a:endParaRPr>
          </a:p>
        </p:txBody>
      </p:sp>
      <p:sp>
        <p:nvSpPr>
          <p:cNvPr id="7" name="TextBox 6">
            <a:extLst>
              <a:ext uri="{FF2B5EF4-FFF2-40B4-BE49-F238E27FC236}">
                <a16:creationId xmlns:a16="http://schemas.microsoft.com/office/drawing/2014/main" id="{F4D1CEB4-D2BE-4E03-AF47-16476D9A39CE}"/>
              </a:ext>
            </a:extLst>
          </p:cNvPr>
          <p:cNvSpPr txBox="1"/>
          <p:nvPr/>
        </p:nvSpPr>
        <p:spPr>
          <a:xfrm>
            <a:off x="1866613" y="-3328013"/>
            <a:ext cx="50100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HIỆN TH</a:t>
            </a:r>
            <a:r>
              <a:rPr lang="en-US" sz="2800">
                <a:solidFill>
                  <a:srgbClr val="002060"/>
                </a:solidFill>
                <a:latin typeface="#9Slide07 SVNGuerrilla" panose="00000500000000000000" pitchFamily="2" charset="0"/>
              </a:rPr>
              <a:t>ỰC HÓA Ý T</a:t>
            </a:r>
            <a:r>
              <a:rPr lang="vi-VN" sz="2800">
                <a:solidFill>
                  <a:srgbClr val="002060"/>
                </a:solidFill>
                <a:latin typeface="#9Slide07 SVNGuerrilla" panose="00000500000000000000" pitchFamily="2" charset="0"/>
              </a:rPr>
              <a:t>Ư</a:t>
            </a:r>
            <a:r>
              <a:rPr lang="en-US" sz="2800">
                <a:solidFill>
                  <a:srgbClr val="002060"/>
                </a:solidFill>
                <a:latin typeface="#9Slide07 SVNGuerrilla" panose="00000500000000000000" pitchFamily="2" charset="0"/>
              </a:rPr>
              <a:t>ỞNG</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
        <p:nvSpPr>
          <p:cNvPr id="8" name="TextBox 7">
            <a:extLst>
              <a:ext uri="{FF2B5EF4-FFF2-40B4-BE49-F238E27FC236}">
                <a16:creationId xmlns:a16="http://schemas.microsoft.com/office/drawing/2014/main" id="{C914521D-1F97-4645-A773-5A3E1A470283}"/>
              </a:ext>
            </a:extLst>
          </p:cNvPr>
          <p:cNvSpPr txBox="1"/>
          <p:nvPr/>
        </p:nvSpPr>
        <p:spPr>
          <a:xfrm>
            <a:off x="4360728" y="-2330330"/>
            <a:ext cx="7231232"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1200" cap="none" spc="0" normalizeH="0" baseline="0" noProof="0">
                <a:ln>
                  <a:noFill/>
                </a:ln>
                <a:solidFill>
                  <a:srgbClr val="5B9BD5">
                    <a:lumMod val="40000"/>
                    <a:lumOff val="60000"/>
                  </a:srgbClr>
                </a:solidFill>
                <a:effectLst/>
                <a:uLnTx/>
                <a:uFillTx/>
                <a:latin typeface="#9Slide07 IcielLa Chic Pro Shad" panose="02000506090000020004" pitchFamily="2" charset="0"/>
                <a:ea typeface="+mn-ea"/>
                <a:cs typeface="+mn-cs"/>
              </a:rPr>
              <a:t>WEBSITE</a:t>
            </a:r>
          </a:p>
        </p:txBody>
      </p:sp>
    </p:spTree>
    <p:extLst>
      <p:ext uri="{BB962C8B-B14F-4D97-AF65-F5344CB8AC3E}">
        <p14:creationId xmlns:p14="http://schemas.microsoft.com/office/powerpoint/2010/main" val="328587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83B609-7489-4084-B585-5EA7BF98D55F}"/>
              </a:ext>
            </a:extLst>
          </p:cNvPr>
          <p:cNvSpPr txBox="1"/>
          <p:nvPr/>
        </p:nvSpPr>
        <p:spPr>
          <a:xfrm>
            <a:off x="1866613" y="213841"/>
            <a:ext cx="50100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rPr>
              <a:t>HIỆN TH</a:t>
            </a:r>
            <a:r>
              <a:rPr lang="en-US" sz="2800">
                <a:solidFill>
                  <a:srgbClr val="002060"/>
                </a:solidFill>
                <a:latin typeface="#9Slide07 SVNGuerrilla" panose="00000500000000000000" pitchFamily="2" charset="0"/>
              </a:rPr>
              <a:t>ỰC HÓA Ý T</a:t>
            </a:r>
            <a:r>
              <a:rPr lang="vi-VN" sz="2800">
                <a:solidFill>
                  <a:srgbClr val="002060"/>
                </a:solidFill>
                <a:latin typeface="#9Slide07 SVNGuerrilla" panose="00000500000000000000" pitchFamily="2" charset="0"/>
              </a:rPr>
              <a:t>Ư</a:t>
            </a:r>
            <a:r>
              <a:rPr lang="en-US" sz="2800">
                <a:solidFill>
                  <a:srgbClr val="002060"/>
                </a:solidFill>
                <a:latin typeface="#9Slide07 SVNGuerrilla" panose="00000500000000000000" pitchFamily="2" charset="0"/>
              </a:rPr>
              <a:t>ỞNG</a:t>
            </a:r>
            <a:endParaRPr kumimoji="0" lang="en-US" sz="2800" b="0" i="0" u="none" strike="noStrike" kern="1200" cap="none" spc="0" normalizeH="0" baseline="0" noProof="0">
              <a:ln>
                <a:noFill/>
              </a:ln>
              <a:solidFill>
                <a:srgbClr val="002060"/>
              </a:solidFill>
              <a:effectLst/>
              <a:uLnTx/>
              <a:uFillTx/>
              <a:latin typeface="#9Slide07 SVNGuerrilla" panose="00000500000000000000" pitchFamily="2" charset="0"/>
              <a:ea typeface="+mn-ea"/>
              <a:cs typeface="+mn-cs"/>
            </a:endParaRPr>
          </a:p>
        </p:txBody>
      </p:sp>
      <p:sp>
        <p:nvSpPr>
          <p:cNvPr id="12" name="TextBox 11">
            <a:extLst>
              <a:ext uri="{FF2B5EF4-FFF2-40B4-BE49-F238E27FC236}">
                <a16:creationId xmlns:a16="http://schemas.microsoft.com/office/drawing/2014/main" id="{3964FFD3-6F78-4AFF-9494-D18B877D0693}"/>
              </a:ext>
            </a:extLst>
          </p:cNvPr>
          <p:cNvSpPr txBox="1"/>
          <p:nvPr/>
        </p:nvSpPr>
        <p:spPr>
          <a:xfrm>
            <a:off x="4360728" y="1211524"/>
            <a:ext cx="7231232"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1200" cap="none" spc="0" normalizeH="0" baseline="0" noProof="0">
                <a:ln>
                  <a:noFill/>
                </a:ln>
                <a:solidFill>
                  <a:srgbClr val="5B9BD5">
                    <a:lumMod val="40000"/>
                    <a:lumOff val="60000"/>
                  </a:srgbClr>
                </a:solidFill>
                <a:effectLst/>
                <a:uLnTx/>
                <a:uFillTx/>
                <a:latin typeface="#9Slide07 IcielLa Chic Pro Shad" panose="02000506090000020004" pitchFamily="2" charset="0"/>
                <a:ea typeface="+mn-ea"/>
                <a:cs typeface="+mn-cs"/>
              </a:rPr>
              <a:t>WEBSITE</a:t>
            </a:r>
          </a:p>
        </p:txBody>
      </p:sp>
      <p:sp>
        <p:nvSpPr>
          <p:cNvPr id="14" name="Rectangle 13">
            <a:extLst>
              <a:ext uri="{FF2B5EF4-FFF2-40B4-BE49-F238E27FC236}">
                <a16:creationId xmlns:a16="http://schemas.microsoft.com/office/drawing/2014/main" id="{651D93BF-9E48-4C58-9829-98412900621E}"/>
              </a:ext>
            </a:extLst>
          </p:cNvPr>
          <p:cNvSpPr/>
          <p:nvPr/>
        </p:nvSpPr>
        <p:spPr>
          <a:xfrm>
            <a:off x="3730429" y="2444625"/>
            <a:ext cx="168657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9Slide03 SFU Futura_12" panose="00000400000000000000" pitchFamily="2" charset="0"/>
              </a:rPr>
              <a:t> PTTK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9Slide03 SFU Futura_12" panose="00000400000000000000" pitchFamily="2" charset="0"/>
              </a:rPr>
              <a:t>Thiết kế UI, UX, các hình ảnh web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9Slide03 SFU Futura_12" panose="00000400000000000000" pitchFamily="2"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9Slide03 SFU Futura_12" panose="00000400000000000000" pitchFamily="2" charset="0"/>
              </a:rPr>
              <a:t>Báo cáo</a:t>
            </a:r>
          </a:p>
        </p:txBody>
      </p:sp>
      <p:sp>
        <p:nvSpPr>
          <p:cNvPr id="16" name="Rectangle 15">
            <a:extLst>
              <a:ext uri="{FF2B5EF4-FFF2-40B4-BE49-F238E27FC236}">
                <a16:creationId xmlns:a16="http://schemas.microsoft.com/office/drawing/2014/main" id="{21E3D2A2-D6F8-4D6D-972A-BB3C7A83A3D9}"/>
              </a:ext>
            </a:extLst>
          </p:cNvPr>
          <p:cNvSpPr/>
          <p:nvPr/>
        </p:nvSpPr>
        <p:spPr>
          <a:xfrm>
            <a:off x="5705267" y="2456269"/>
            <a:ext cx="1622663"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9Slide03 SFU Futura_12" panose="00000400000000000000" pitchFamily="2" charset="0"/>
              </a:rPr>
              <a:t>Xử</a:t>
            </a:r>
            <a:r>
              <a:rPr kumimoji="0" lang="en-US" sz="1600" b="0" i="0" u="none" strike="noStrike" kern="1200" cap="none" spc="0" normalizeH="0" noProof="0">
                <a:ln>
                  <a:noFill/>
                </a:ln>
                <a:solidFill>
                  <a:prstClr val="white"/>
                </a:solidFill>
                <a:effectLst/>
                <a:uLnTx/>
                <a:uFillTx/>
                <a:latin typeface="#9Slide03 SFU Futura_12" panose="00000400000000000000" pitchFamily="2" charset="0"/>
              </a:rPr>
              <a:t> lý Frontend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aseline="0">
                <a:solidFill>
                  <a:prstClr val="white"/>
                </a:solidFill>
                <a:latin typeface="#9Slide03 SFU Futura_12" panose="00000400000000000000" pitchFamily="2" charset="0"/>
              </a:rPr>
              <a:t>Database</a:t>
            </a:r>
            <a:endParaRPr kumimoji="0" lang="en-US" sz="16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cxnSp>
        <p:nvCxnSpPr>
          <p:cNvPr id="22" name="Straight Connector 21">
            <a:extLst>
              <a:ext uri="{FF2B5EF4-FFF2-40B4-BE49-F238E27FC236}">
                <a16:creationId xmlns:a16="http://schemas.microsoft.com/office/drawing/2014/main" id="{84BCA7B3-742F-4446-98D3-C6EE68A19789}"/>
              </a:ext>
            </a:extLst>
          </p:cNvPr>
          <p:cNvCxnSpPr>
            <a:cxnSpLocks/>
          </p:cNvCxnSpPr>
          <p:nvPr/>
        </p:nvCxnSpPr>
        <p:spPr>
          <a:xfrm>
            <a:off x="152593" y="4525347"/>
            <a:ext cx="233265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03CFC3-BF46-4BAD-B5BE-F5880D25EE01}"/>
              </a:ext>
            </a:extLst>
          </p:cNvPr>
          <p:cNvSpPr txBox="1"/>
          <p:nvPr/>
        </p:nvSpPr>
        <p:spPr>
          <a:xfrm>
            <a:off x="3733733" y="4967143"/>
            <a:ext cx="15890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NAM</a:t>
            </a:r>
          </a:p>
        </p:txBody>
      </p:sp>
      <p:sp>
        <p:nvSpPr>
          <p:cNvPr id="25" name="Rectangle 24">
            <a:extLst>
              <a:ext uri="{FF2B5EF4-FFF2-40B4-BE49-F238E27FC236}">
                <a16:creationId xmlns:a16="http://schemas.microsoft.com/office/drawing/2014/main" id="{06DFD52A-B201-4841-8CD9-A7CF99D23789}"/>
              </a:ext>
            </a:extLst>
          </p:cNvPr>
          <p:cNvSpPr/>
          <p:nvPr/>
        </p:nvSpPr>
        <p:spPr>
          <a:xfrm>
            <a:off x="9609844" y="2456269"/>
            <a:ext cx="1589065"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9Slide03 SFU Futura_12" panose="00000400000000000000" pitchFamily="2" charset="0"/>
              </a:rPr>
              <a:t>Xử</a:t>
            </a:r>
            <a:r>
              <a:rPr kumimoji="0" lang="en-US" sz="1600" b="0" i="0" u="none" strike="noStrike" kern="1200" cap="none" spc="0" normalizeH="0" noProof="0">
                <a:ln>
                  <a:noFill/>
                </a:ln>
                <a:solidFill>
                  <a:prstClr val="white"/>
                </a:solidFill>
                <a:effectLst/>
                <a:uLnTx/>
                <a:uFillTx/>
                <a:latin typeface="#9Slide03 SFU Futura_12" panose="00000400000000000000" pitchFamily="2" charset="0"/>
              </a:rPr>
              <a:t> lý Backend</a:t>
            </a:r>
            <a:endParaRPr kumimoji="0" lang="en-US" sz="16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sp>
        <p:nvSpPr>
          <p:cNvPr id="27" name="TextBox 26">
            <a:extLst>
              <a:ext uri="{FF2B5EF4-FFF2-40B4-BE49-F238E27FC236}">
                <a16:creationId xmlns:a16="http://schemas.microsoft.com/office/drawing/2014/main" id="{95540556-99D6-4C80-9C83-4C103ED3250A}"/>
              </a:ext>
            </a:extLst>
          </p:cNvPr>
          <p:cNvSpPr txBox="1"/>
          <p:nvPr/>
        </p:nvSpPr>
        <p:spPr>
          <a:xfrm>
            <a:off x="5705267" y="4967143"/>
            <a:ext cx="15890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HẰNG</a:t>
            </a:r>
          </a:p>
        </p:txBody>
      </p:sp>
      <p:sp>
        <p:nvSpPr>
          <p:cNvPr id="28" name="TextBox 27">
            <a:extLst>
              <a:ext uri="{FF2B5EF4-FFF2-40B4-BE49-F238E27FC236}">
                <a16:creationId xmlns:a16="http://schemas.microsoft.com/office/drawing/2014/main" id="{C74CFC6E-DDD3-4E66-B067-4030F2F67BAB}"/>
              </a:ext>
            </a:extLst>
          </p:cNvPr>
          <p:cNvSpPr txBox="1"/>
          <p:nvPr/>
        </p:nvSpPr>
        <p:spPr>
          <a:xfrm>
            <a:off x="7498080" y="4967143"/>
            <a:ext cx="17916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DUYÊN</a:t>
            </a:r>
          </a:p>
        </p:txBody>
      </p:sp>
      <p:sp>
        <p:nvSpPr>
          <p:cNvPr id="29" name="TextBox 28">
            <a:extLst>
              <a:ext uri="{FF2B5EF4-FFF2-40B4-BE49-F238E27FC236}">
                <a16:creationId xmlns:a16="http://schemas.microsoft.com/office/drawing/2014/main" id="{9FA76E16-283E-4F48-B8DC-150951FC84B6}"/>
              </a:ext>
            </a:extLst>
          </p:cNvPr>
          <p:cNvSpPr txBox="1"/>
          <p:nvPr/>
        </p:nvSpPr>
        <p:spPr>
          <a:xfrm>
            <a:off x="9592685" y="4967143"/>
            <a:ext cx="15890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QUÂN</a:t>
            </a:r>
          </a:p>
        </p:txBody>
      </p:sp>
      <p:sp>
        <p:nvSpPr>
          <p:cNvPr id="26" name="Rectangle 25">
            <a:extLst>
              <a:ext uri="{FF2B5EF4-FFF2-40B4-BE49-F238E27FC236}">
                <a16:creationId xmlns:a16="http://schemas.microsoft.com/office/drawing/2014/main" id="{9F037B94-2439-48FA-9948-19C004AE379E}"/>
              </a:ext>
            </a:extLst>
          </p:cNvPr>
          <p:cNvSpPr/>
          <p:nvPr/>
        </p:nvSpPr>
        <p:spPr>
          <a:xfrm>
            <a:off x="7671009" y="2456269"/>
            <a:ext cx="1685634"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9Slide03 SFU Futura_12" panose="00000400000000000000" pitchFamily="2" charset="0"/>
              </a:rPr>
              <a:t>Xử</a:t>
            </a:r>
            <a:r>
              <a:rPr kumimoji="0" lang="en-US" sz="1600" b="0" i="0" u="none" strike="noStrike" kern="1200" cap="none" spc="0" normalizeH="0" noProof="0">
                <a:ln>
                  <a:noFill/>
                </a:ln>
                <a:solidFill>
                  <a:prstClr val="white"/>
                </a:solidFill>
                <a:effectLst/>
                <a:uLnTx/>
                <a:uFillTx/>
                <a:latin typeface="#9Slide03 SFU Futura_12" panose="00000400000000000000" pitchFamily="2" charset="0"/>
              </a:rPr>
              <a:t> lý Frontend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aseline="0">
                <a:solidFill>
                  <a:prstClr val="white"/>
                </a:solidFill>
                <a:latin typeface="#9Slide03 SFU Futura_12" panose="00000400000000000000" pitchFamily="2" charset="0"/>
              </a:rPr>
              <a:t>Xử</a:t>
            </a:r>
            <a:r>
              <a:rPr lang="en-US" sz="1600">
                <a:solidFill>
                  <a:prstClr val="white"/>
                </a:solidFill>
                <a:latin typeface="#9Slide03 SFU Futura_12" panose="00000400000000000000" pitchFamily="2" charset="0"/>
              </a:rPr>
              <a:t> lý Backend</a:t>
            </a:r>
            <a:endParaRPr kumimoji="0" lang="en-US" sz="1600" b="0" i="0" u="none" strike="noStrike" kern="1200" cap="none" spc="0" normalizeH="0" baseline="0" noProof="0">
              <a:ln>
                <a:noFill/>
              </a:ln>
              <a:solidFill>
                <a:prstClr val="white"/>
              </a:solidFill>
              <a:effectLst/>
              <a:uLnTx/>
              <a:uFillTx/>
              <a:latin typeface="#9Slide03 SFU Futura_12" panose="00000400000000000000" pitchFamily="2" charset="0"/>
            </a:endParaRPr>
          </a:p>
        </p:txBody>
      </p:sp>
      <p:sp>
        <p:nvSpPr>
          <p:cNvPr id="32" name="TextBox 31">
            <a:extLst>
              <a:ext uri="{FF2B5EF4-FFF2-40B4-BE49-F238E27FC236}">
                <a16:creationId xmlns:a16="http://schemas.microsoft.com/office/drawing/2014/main" id="{E843F06E-823B-44CD-97E5-CD01B1C97501}"/>
              </a:ext>
            </a:extLst>
          </p:cNvPr>
          <p:cNvSpPr txBox="1"/>
          <p:nvPr/>
        </p:nvSpPr>
        <p:spPr>
          <a:xfrm>
            <a:off x="31299" y="2950617"/>
            <a:ext cx="3571810" cy="130458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BIẾN Ý T</a:t>
            </a:r>
            <a:r>
              <a:rPr kumimoji="0" lang="vi-VN" sz="2800" b="1"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Ư</a:t>
            </a:r>
            <a:r>
              <a:rPr kumimoji="0" lang="en-US" sz="2800" b="1"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rPr>
              <a:t>ỞNG</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a:solidFill>
                  <a:srgbClr val="002060"/>
                </a:solidFill>
                <a:latin typeface="#9Slide03 SFU Futura_12" panose="00000400000000000000" pitchFamily="2" charset="0"/>
              </a:rPr>
              <a:t>THÀNH SẢN PHẨM</a:t>
            </a:r>
            <a:endParaRPr kumimoji="0" lang="en-US" sz="2800" b="1" i="0" u="none" strike="noStrike" kern="1200" cap="none" spc="0" normalizeH="0" baseline="0" noProof="0">
              <a:ln>
                <a:noFill/>
              </a:ln>
              <a:solidFill>
                <a:srgbClr val="002060"/>
              </a:solidFill>
              <a:effectLst/>
              <a:uLnTx/>
              <a:uFillTx/>
              <a:latin typeface="#9Slide03 SFU Futura_12" panose="00000400000000000000" pitchFamily="2" charset="0"/>
              <a:ea typeface="+mn-ea"/>
              <a:cs typeface="+mn-cs"/>
            </a:endParaRPr>
          </a:p>
        </p:txBody>
      </p:sp>
    </p:spTree>
    <p:extLst>
      <p:ext uri="{BB962C8B-B14F-4D97-AF65-F5344CB8AC3E}">
        <p14:creationId xmlns:p14="http://schemas.microsoft.com/office/powerpoint/2010/main" val="669402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3" grpId="0"/>
      <p:bldP spid="25" grpId="0" animBg="1"/>
      <p:bldP spid="27" grpId="0"/>
      <p:bldP spid="28" grpId="0"/>
      <p:bldP spid="29" grpId="0"/>
      <p:bldP spid="26" grpId="0" animBg="1"/>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394</Words>
  <Application>Microsoft Office PowerPoint</Application>
  <PresentationFormat>Widescreen</PresentationFormat>
  <Paragraphs>91</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#9Slide03 SFU Futura_12</vt:lpstr>
      <vt:lpstr>#9Slide07 IcielLa Chic Pro Shad</vt:lpstr>
      <vt:lpstr>#9Slide07 SVNAvengeance</vt:lpstr>
      <vt:lpstr>#9Slide07 SVNGuerrilla</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Doan Nam 20173276</dc:creator>
  <cp:lastModifiedBy>Nguyen Doan Nam 20173276</cp:lastModifiedBy>
  <cp:revision>102</cp:revision>
  <dcterms:created xsi:type="dcterms:W3CDTF">2020-12-20T21:43:48Z</dcterms:created>
  <dcterms:modified xsi:type="dcterms:W3CDTF">2020-12-21T05:21:39Z</dcterms:modified>
</cp:coreProperties>
</file>